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2BE13-0A0D-493A-A32C-5268CD6D475F}" v="467" dt="2023-02-11T05:50:51.987"/>
    <p1510:client id="{49857A14-70C2-4CD0-B998-337538937211}" v="499" dt="2023-02-09T09:51:20.939"/>
    <p1510:client id="{DA3C8401-6801-485B-A6E0-4BAF6209FE2D}" v="989" dt="2023-02-11T09:13:55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6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7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2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5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4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9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0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83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4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5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41" name="Rectangle 340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2" descr="Изображение выглядит как небо,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BB49437-98D8-F311-A1D6-19B99F9D1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3" b="81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3" name="Rectangle 342">
            <a:extLst>
              <a:ext uri="{FF2B5EF4-FFF2-40B4-BE49-F238E27FC236}">
                <a16:creationId xmlns:a16="http://schemas.microsoft.com/office/drawing/2014/main" id="{AC8494C5-ED44-4EAD-9213-4FBAA4BB7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82" cy="42134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0" y="573741"/>
            <a:ext cx="8572500" cy="173317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cap="all" spc="1500" dirty="0" err="1">
                <a:solidFill>
                  <a:srgbClr val="FFFFFF"/>
                </a:solidFill>
                <a:latin typeface="Arial"/>
                <a:cs typeface="Arial"/>
              </a:rPr>
              <a:t>Романская</a:t>
            </a:r>
            <a:br>
              <a:rPr lang="en-US" sz="4400" b="1" cap="all" spc="1500" dirty="0">
                <a:latin typeface="Arial"/>
              </a:rPr>
            </a:br>
            <a:r>
              <a:rPr lang="en-US" sz="4400" b="1" cap="all" spc="1500" dirty="0" err="1">
                <a:solidFill>
                  <a:srgbClr val="FFFFFF"/>
                </a:solidFill>
                <a:latin typeface="Arial"/>
                <a:cs typeface="Arial"/>
              </a:rPr>
              <a:t>архитектура</a:t>
            </a:r>
            <a:r>
              <a:rPr lang="en-US" sz="4400" b="1" cap="all" spc="1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b="1" cap="all" spc="1500" dirty="0" err="1">
                <a:solidFill>
                  <a:srgbClr val="FFFFFF"/>
                </a:solidFill>
                <a:latin typeface="Arial"/>
                <a:cs typeface="Arial"/>
              </a:rPr>
              <a:t>франции</a:t>
            </a:r>
            <a:endParaRPr lang="en-US" sz="4400" b="1" cap="all" spc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81D256-2733-85FA-A2D6-419E4DEF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05" b="3195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81779082-1346-FE4C-56C7-D1820834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77362" y="-1703715"/>
            <a:ext cx="6960258" cy="103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здание, внешний, небо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C51620B5-9619-268E-5F09-AAD417330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0" b="9538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1A776-6CB7-4A36-1FD1-B555E0C5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" y="3888281"/>
            <a:ext cx="12190969" cy="27295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Тип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"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зальной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"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церкви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получил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наибольшее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развитие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Пуату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например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Норт-Дам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ла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Гранд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Пуатье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172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B82691-3679-620A-7343-E3A9832DD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64" b="12436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1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2C5AE729-A3FA-2441-7A3F-7A1399216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9" r="22309" b="-210"/>
          <a:stretch/>
        </p:blipFill>
        <p:spPr>
          <a:xfrm>
            <a:off x="-5751" y="621"/>
            <a:ext cx="5030517" cy="6871162"/>
          </a:xfrm>
          <a:prstGeom prst="rect">
            <a:avLst/>
          </a:prstGeom>
        </p:spPr>
      </p:pic>
      <p:pic>
        <p:nvPicPr>
          <p:cNvPr id="3" name="Рисунок 3" descr="Изображение выглядит как здание, внешний, церковь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2039625B-26C6-48A9-95B2-CE666EC7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414" y="-35943"/>
            <a:ext cx="5338492" cy="68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9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51DB1FF-E48E-17EE-D602-55450989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5" t="9821" r="21924" b="75298"/>
          <a:stretch/>
        </p:blipFill>
        <p:spPr>
          <a:xfrm>
            <a:off x="80513" y="101262"/>
            <a:ext cx="9315930" cy="1439192"/>
          </a:xfrm>
          <a:prstGeom prst="rect">
            <a:avLst/>
          </a:prstGeom>
        </p:spPr>
      </p:pic>
      <p:pic>
        <p:nvPicPr>
          <p:cNvPr id="3" name="Рисунок 3" descr="Изображение выглядит как здание, внешний, камень, арка&#10;&#10;Автоматически созданное описание">
            <a:extLst>
              <a:ext uri="{FF2B5EF4-FFF2-40B4-BE49-F238E27FC236}">
                <a16:creationId xmlns:a16="http://schemas.microsoft.com/office/drawing/2014/main" id="{66C8420E-4889-1409-8435-403F8EC8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3" y="2264434"/>
            <a:ext cx="5791200" cy="3910641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ена, внутренний, здание, корт&#10;&#10;Автоматически созданное описание">
            <a:extLst>
              <a:ext uri="{FF2B5EF4-FFF2-40B4-BE49-F238E27FC236}">
                <a16:creationId xmlns:a16="http://schemas.microsoft.com/office/drawing/2014/main" id="{40F01ADE-F379-ADC8-9DB1-3134CF14E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740" y="2258665"/>
            <a:ext cx="5791200" cy="38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здание, внешний, крыша&#10;&#10;Автоматически созданное описание">
            <a:extLst>
              <a:ext uri="{FF2B5EF4-FFF2-40B4-BE49-F238E27FC236}">
                <a16:creationId xmlns:a16="http://schemas.microsoft.com/office/drawing/2014/main" id="{16EE25F3-19DD-011D-1B87-B13C8B36D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42CC70-1DF9-4BF9-9B6E-21A6A3F4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169389-19AD-4A9C-A957-126D7C567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F7BAE49-E623-4E08-B504-C17F4CA30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338DB70-A8BD-4011-8FB7-86ED53F3D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44553AC1-4539-4E05-8481-228F3FD50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342F055-8208-4430-BDF1-2289C1F9F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F210E9B3-F021-4696-B463-BF86CCCF2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63939F42-9261-432D-B7CF-A6099C7EF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3A5B5C07-F0FF-4078-BCD7-8B99826F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8203715F-36B7-425E-B24B-748E7B54E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15DD176D-E2FF-47CA-B8AD-257B054E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C38B6DB9-52DF-4EDC-BDE7-9641AD01B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1DB0F754-18D7-43AB-9F72-FB8459784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1C99B559-1846-4877-AE21-6BED6308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989EF84E-A363-4194-82CE-F93293E3B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10F01C06-41BF-4BD6-9C49-1075E17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FF2F1080-E43C-4BB6-A58E-EF8C0020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3330FB7D-57CA-45F0-A772-71B0CB3D9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2B8691FC-7187-45EA-9DDA-531A360AF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C64C906F-A74D-4BBF-BDF3-BF06CD7A2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2534B49A-9A0A-4F0A-9314-33D249623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B65267C2-EDDF-44A6-8F00-CE2759C1F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DF7CE8B8-776A-405A-ACEB-918099164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F5712331-3152-4A52-BDD3-4DE060FED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0316C26-82CB-4418-B719-60839DC53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B002091-6CCF-43F4-ADB1-0118BF167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390E4C43-2A7D-4D29-B808-862BE892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D538F0B-6251-417B-AC15-227D2686D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9FD6D875-6818-4DAF-930B-2AA2F0FFD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3EAF901C-B6AC-41C5-9AA3-C16CDA9E2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69C60F6D-77F4-41A1-98B8-A45F38EFC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315CF0DE-1E3A-484E-A6ED-F84C17CF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3394A9B9-A8D7-4D47-8C27-82115897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9483E3B4-8E79-438F-812E-B656DE0CC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5CF59EE3-74D0-4B12-86D4-5829F2DFD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D3F7CA26-0671-487C-90CA-3C5A162AA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80AD7B9-E25D-448D-87D5-F8F60A07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7C835CDF-6A21-4907-A193-D2E6D6826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F6E412FB-7098-4D6A-860A-B52AB005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E7A24A9A-1634-4F5A-B130-C994451E9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A5CE6A08-C3CE-4989-806C-8992C25CD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FD7261F2-C871-4008-8FDB-F2A22C8E5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9B8828A4-3B51-47F6-AB39-252C8D6E4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28164F4-A22C-46E4-BA5A-D59E04F1F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B273C523-4116-4AA6-A8A6-00D78589D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6C08F58B-277C-4584-A120-E4E950302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2BC49730-F398-440D-8BE0-2AF04EC27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A637873F-1455-4603-9A3F-93028AAD5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E287CDE7-07CE-42A3-B8A1-EE48F08A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B631E741-EF95-4844-AECF-BDD244222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B783186-53DA-4A16-9567-977281E36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375ACA39-676E-4EE4-9F5A-D12BE8F65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11776ABD-B6F2-435F-AC96-C33549B7A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8F6D0303-B69E-427C-B220-24D5C1D9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4F32BA0B-AAE5-4F8E-97FC-6BDDF26C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729CB1CF-E92C-4E5A-9CE0-1A72BDC71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09CB0433-F73F-49F2-BC7B-D3A95A463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50DF2C99-99A5-4FD8-9EEA-18DEF019D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06C1223-CD5B-7A7C-9870-4BA8D8F97B66}"/>
              </a:ext>
            </a:extLst>
          </p:cNvPr>
          <p:cNvSpPr txBox="1"/>
          <p:nvPr/>
        </p:nvSpPr>
        <p:spPr>
          <a:xfrm>
            <a:off x="5314606" y="6113720"/>
            <a:ext cx="38237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Церковь в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Клюни</a:t>
            </a:r>
            <a:endParaRPr lang="ru-RU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24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2D5D204-EB3B-FE33-E14F-4C2F0AD63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0" t="8193" r="12934" b="-210"/>
          <a:stretch/>
        </p:blipFill>
        <p:spPr>
          <a:xfrm>
            <a:off x="-5751" y="621"/>
            <a:ext cx="7014120" cy="6855713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245BFAF-7C73-9709-7306-88DD056D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4887" y="1827368"/>
            <a:ext cx="7085161" cy="31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485E29-0E59-E759-1838-875DB52E7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6" t="14496" r="5696" b="-210"/>
          <a:stretch/>
        </p:blipFill>
        <p:spPr>
          <a:xfrm>
            <a:off x="-5751" y="489451"/>
            <a:ext cx="7747006" cy="6035377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здание, культовое сооружение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75D3CBDE-2A76-0C80-F15E-8A7A4EA8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268" y="487392"/>
            <a:ext cx="4468483" cy="2950233"/>
          </a:xfrm>
          <a:prstGeom prst="rect">
            <a:avLst/>
          </a:prstGeom>
        </p:spPr>
      </p:pic>
      <p:pic>
        <p:nvPicPr>
          <p:cNvPr id="4" name="Рисунок 4" descr="Изображение выглядит как здание, деревянный, камень, проход&#10;&#10;Автоматически созданное описание">
            <a:extLst>
              <a:ext uri="{FF2B5EF4-FFF2-40B4-BE49-F238E27FC236}">
                <a16:creationId xmlns:a16="http://schemas.microsoft.com/office/drawing/2014/main" id="{3C55AF34-6AF9-867D-6DAD-CA796FB01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268" y="3578525"/>
            <a:ext cx="4468483" cy="29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171E572-3832-A22A-135D-864573118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" b="19877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442CC70-1DF9-4BF9-9B6E-21A6A3F4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1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3169389-19AD-4A9C-A957-126D7C567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F7BAE49-E623-4E08-B504-C17F4CA30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338DB70-A8BD-4011-8FB7-86ED53F3D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44553AC1-4539-4E05-8481-228F3FD50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342F055-8208-4430-BDF1-2289C1F9F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F210E9B3-F021-4696-B463-BF86CCCF2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63939F42-9261-432D-B7CF-A6099C7EF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3A5B5C07-F0FF-4078-BCD7-8B99826F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8203715F-36B7-425E-B24B-748E7B54E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15DD176D-E2FF-47CA-B8AD-257B054E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C38B6DB9-52DF-4EDC-BDE7-9641AD01B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1DB0F754-18D7-43AB-9F72-FB8459784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1C99B559-1846-4877-AE21-6BED6308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989EF84E-A363-4194-82CE-F93293E3B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10F01C06-41BF-4BD6-9C49-1075E17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FF2F1080-E43C-4BB6-A58E-EF8C0020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3330FB7D-57CA-45F0-A772-71B0CB3D9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2B8691FC-7187-45EA-9DDA-531A360AF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C64C906F-A74D-4BBF-BDF3-BF06CD7A2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2534B49A-9A0A-4F0A-9314-33D249623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B65267C2-EDDF-44A6-8F00-CE2759C1F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DF7CE8B8-776A-405A-ACEB-918099164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F5712331-3152-4A52-BDD3-4DE060FED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0316C26-82CB-4418-B719-60839DC53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B002091-6CCF-43F4-ADB1-0118BF167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90E4C43-2A7D-4D29-B808-862BE892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AD538F0B-6251-417B-AC15-227D2686D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9FD6D875-6818-4DAF-930B-2AA2F0FFD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EAF901C-B6AC-41C5-9AA3-C16CDA9E2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9C60F6D-77F4-41A1-98B8-A45F38EFC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315CF0DE-1E3A-484E-A6ED-F84C17CF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3394A9B9-A8D7-4D47-8C27-82115897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9483E3B4-8E79-438F-812E-B656DE0CC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5CF59EE3-74D0-4B12-86D4-5829F2DFD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3F7CA26-0671-487C-90CA-3C5A162AA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C80AD7B9-E25D-448D-87D5-F8F60A07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7C835CDF-6A21-4907-A193-D2E6D6826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F6E412FB-7098-4D6A-860A-B52AB005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E7A24A9A-1634-4F5A-B130-C994451E9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A5CE6A08-C3CE-4989-806C-8992C25CD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FD7261F2-C871-4008-8FDB-F2A22C8E5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9B8828A4-3B51-47F6-AB39-252C8D6E4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28164F4-A22C-46E4-BA5A-D59E04F1F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B273C523-4116-4AA6-A8A6-00D78589D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6C08F58B-277C-4584-A120-E4E950302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2BC49730-F398-440D-8BE0-2AF04EC27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A637873F-1455-4603-9A3F-93028AAD5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E287CDE7-07CE-42A3-B8A1-EE48F08A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B631E741-EF95-4844-AECF-BDD244222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B783186-53DA-4A16-9567-977281E36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375ACA39-676E-4EE4-9F5A-D12BE8F65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11776ABD-B6F2-435F-AC96-C33549B7A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8F6D0303-B69E-427C-B220-24D5C1D9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4F32BA0B-AAE5-4F8E-97FC-6BDDF26C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729CB1CF-E92C-4E5A-9CE0-1A72BDC71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09CB0433-F73F-49F2-BC7B-D3A95A463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50DF2C99-99A5-4FD8-9EEA-18DEF019D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42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мечеть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986902E8-11F1-95E1-40F8-40B3BDEC7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0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1E671-9BCE-13A6-36B6-7F1C9672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308" y="2838734"/>
            <a:ext cx="8625385" cy="272955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Arial"/>
                <a:cs typeface="Arial"/>
              </a:rPr>
              <a:t>Романский стиль - художественный стиль, господствовавший в Западной Европе (Франция, Германия, Италия и др.) в 10-11 вв.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D96144-6EF6-66FE-7CDE-9E013BA63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Arial"/>
                <a:cs typeface="Arial"/>
              </a:rPr>
              <a:t>Храм святой софии в константинополе</a:t>
            </a:r>
          </a:p>
        </p:txBody>
      </p:sp>
    </p:spTree>
    <p:extLst>
      <p:ext uri="{BB962C8B-B14F-4D97-AF65-F5344CB8AC3E}">
        <p14:creationId xmlns:p14="http://schemas.microsoft.com/office/powerpoint/2010/main" val="15547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2CA4C9-FECF-BE83-6E8F-730A5D4B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1" r="5827" b="-210"/>
          <a:stretch/>
        </p:blipFill>
        <p:spPr>
          <a:xfrm>
            <a:off x="-1" y="10"/>
            <a:ext cx="5875207" cy="6872398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здание, небо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503F080E-427D-9E48-42B0-FDB4B5F19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2" r="8359" b="2"/>
          <a:stretch/>
        </p:blipFill>
        <p:spPr>
          <a:xfrm>
            <a:off x="6427600" y="1"/>
            <a:ext cx="5764400" cy="4137458"/>
          </a:xfrm>
          <a:prstGeom prst="rect">
            <a:avLst/>
          </a:prstGeom>
        </p:spPr>
      </p:pic>
      <p:pic>
        <p:nvPicPr>
          <p:cNvPr id="4" name="Рисунок 4" descr="Изображение выглядит как гора, старый, здани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A5A1C2B6-C20D-67F3-51D5-3D4E9CCE2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47" r="-1" b="336"/>
          <a:stretch/>
        </p:blipFill>
        <p:spPr>
          <a:xfrm>
            <a:off x="7563409" y="4345183"/>
            <a:ext cx="3492780" cy="25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здание, камень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BE3C7AE0-2EDF-BA2A-0D4A-09EADD4E3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51" b="9479"/>
          <a:stretch/>
        </p:blipFill>
        <p:spPr>
          <a:xfrm>
            <a:off x="-211" y="10"/>
            <a:ext cx="12196613" cy="68695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0AFC6-0202-53BC-E3BD-D9D70F0F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" y="-1168"/>
            <a:ext cx="12191263" cy="285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Романский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стиль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впитал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многочисленные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элементы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раннехристианского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искусства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, а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также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искусства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античности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Византии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мусульманского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Ближнего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  <a:cs typeface="Arial"/>
              </a:rPr>
              <a:t>Востока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DC4614-10A9-617B-1F0A-FAF28F868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4" y="5940934"/>
            <a:ext cx="12191263" cy="1528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СЕНАНК (ЦИСТЕРЦИАНСКОЕ АББАТСВО ВО ФРАНЦИИ, В ПРОВАНСЕ)</a:t>
            </a:r>
            <a:endParaRPr lang="ru-RU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6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67929708-B29D-A288-8154-654D8650C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1E8DB-7EC8-607C-BA45-92EDA033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" y="2838734"/>
            <a:ext cx="12190969" cy="27295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Ведущую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роль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романском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искусстве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играла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архитектура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поскольку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насущной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потребностью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времени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была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постройка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церквей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монастырей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рыцарских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замков</a:t>
            </a:r>
            <a:r>
              <a:rPr lang="en-US" sz="4400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крепостей</a:t>
            </a:r>
            <a:endParaRPr lang="en-US" sz="4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E1A991-76FA-DA63-58BF-AE300996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1260" y="5786651"/>
            <a:ext cx="5909481" cy="8113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40000"/>
              </a:lnSpc>
            </a:pPr>
            <a:r>
              <a:rPr lang="en-US" sz="1050" b="1" cap="all" spc="600" dirty="0" err="1">
                <a:solidFill>
                  <a:srgbClr val="FFFFFF"/>
                </a:solidFill>
                <a:latin typeface="Arial"/>
                <a:cs typeface="Arial"/>
              </a:rPr>
              <a:t>Замок</a:t>
            </a:r>
            <a:r>
              <a:rPr lang="en-US" sz="1050" b="1" cap="all" spc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050" b="1" cap="all" spc="600" dirty="0" err="1">
                <a:solidFill>
                  <a:srgbClr val="FFFFFF"/>
                </a:solidFill>
                <a:latin typeface="Arial"/>
                <a:cs typeface="Arial"/>
              </a:rPr>
              <a:t>Бонневаль</a:t>
            </a:r>
            <a:endParaRPr lang="en-US" sz="1050" cap="all" spc="60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40000"/>
              </a:lnSpc>
            </a:pPr>
            <a:br>
              <a:rPr lang="en-US" sz="900" cap="all" spc="600" dirty="0"/>
            </a:br>
            <a:endParaRPr lang="en-US" sz="1050" cap="all" spc="60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50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16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25" name="Rectangle 219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81ACD-DAEA-8F41-56C5-1DC2EA02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66" y="1135530"/>
            <a:ext cx="4016188" cy="28926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Романский стиль на территории Франции: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61D9E-42F3-1CD6-810B-9864CC03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1707" y="4793129"/>
            <a:ext cx="2868706" cy="156321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1200" cap="all" spc="600">
              <a:solidFill>
                <a:schemeClr val="tx2"/>
              </a:solidFill>
            </a:endParaRPr>
          </a:p>
        </p:txBody>
      </p:sp>
      <p:pic>
        <p:nvPicPr>
          <p:cNvPr id="4" name="Рисунок 4" descr="Изображение выглядит как внешний, здание, небо, церковь&#10;&#10;Автоматически созданное описание">
            <a:extLst>
              <a:ext uri="{FF2B5EF4-FFF2-40B4-BE49-F238E27FC236}">
                <a16:creationId xmlns:a16="http://schemas.microsoft.com/office/drawing/2014/main" id="{335B350F-39E5-B93D-8B0B-13933F9B8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6" r="9739"/>
          <a:stretch/>
        </p:blipFill>
        <p:spPr>
          <a:xfrm>
            <a:off x="20" y="-1"/>
            <a:ext cx="6915093" cy="68580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7FF164-9B7F-631F-59FE-E1304126453D}"/>
              </a:ext>
            </a:extLst>
          </p:cNvPr>
          <p:cNvSpPr/>
          <p:nvPr/>
        </p:nvSpPr>
        <p:spPr>
          <a:xfrm>
            <a:off x="6806174" y="-354418"/>
            <a:ext cx="5549660" cy="73612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26149-58A6-3C58-FB05-A50BD430C780}"/>
              </a:ext>
            </a:extLst>
          </p:cNvPr>
          <p:cNvSpPr txBox="1"/>
          <p:nvPr/>
        </p:nvSpPr>
        <p:spPr>
          <a:xfrm>
            <a:off x="7212418" y="24408"/>
            <a:ext cx="487225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latin typeface="Arial"/>
                <a:cs typeface="Arial"/>
              </a:rPr>
              <a:t>Романский стиль на территории Франции: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4B0B0-385A-F90C-DEFC-FC7482FA951E}"/>
              </a:ext>
            </a:extLst>
          </p:cNvPr>
          <p:cNvSpPr txBox="1"/>
          <p:nvPr/>
        </p:nvSpPr>
        <p:spPr>
          <a:xfrm>
            <a:off x="7573524" y="1367186"/>
            <a:ext cx="4341292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Период формирования и расцвета романского искусства занимает во Франции 11 и большую часть 12 столетия.</a:t>
            </a:r>
          </a:p>
          <a:p>
            <a:pPr marL="285750" indent="-285750" algn="just"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Это было время относительного подъема материальной и духовной культуры средневековой Франции.</a:t>
            </a:r>
          </a:p>
          <a:p>
            <a:pPr marL="285750" indent="-285750" algn="just">
              <a:buFont typeface="Arial"/>
              <a:buChar char="•"/>
            </a:pPr>
            <a:r>
              <a:rPr lang="ru-RU" sz="2400" dirty="0">
                <a:latin typeface="Arial"/>
                <a:cs typeface="Arial"/>
              </a:rPr>
              <a:t>Романская архитектура была </a:t>
            </a:r>
            <a:r>
              <a:rPr lang="ru-RU" sz="2400" dirty="0" err="1">
                <a:latin typeface="Arial"/>
                <a:cs typeface="Arial"/>
              </a:rPr>
              <a:t>преищественно</a:t>
            </a:r>
            <a:r>
              <a:rPr lang="ru-RU" sz="2400" dirty="0">
                <a:latin typeface="Arial"/>
                <a:cs typeface="Arial"/>
              </a:rPr>
              <a:t> архитектурой церквей и замков.</a:t>
            </a:r>
          </a:p>
        </p:txBody>
      </p:sp>
    </p:spTree>
    <p:extLst>
      <p:ext uri="{BB962C8B-B14F-4D97-AF65-F5344CB8AC3E}">
        <p14:creationId xmlns:p14="http://schemas.microsoft.com/office/powerpoint/2010/main" val="356912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2" name="Rectangle 67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дерев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CFBA3EB-B03F-0C74-8C44-444A24EEC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7" b="8425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33" name="Rectangle 69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A35D5-DAB7-93DB-924C-15D162D0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" y="-7983"/>
            <a:ext cx="12190969" cy="18812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Наибольшее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распространение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получили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трехнефные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базилики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с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цилиндрическими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среднем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нефе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крестовыми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боковых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, а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также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так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называемые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паломнические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церкви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с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хором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окруженным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обходной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галереей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с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радиальными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капеллами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Такой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вид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имеет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церковь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Сен-Сернен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Тулузе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построенная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около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1080-12 в. и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названая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честь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св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Сернена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первого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епископа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/>
                <a:cs typeface="Arial"/>
              </a:rPr>
              <a:t>Тулузы</a:t>
            </a: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67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2" name="Rectangle 66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внешний, здание, церковь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CA6D6FB0-98BB-A474-724D-645C3E78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" b="6305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73" name="Rectangle 68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08D2A-FF3D-5DBF-74A1-AE0A7E604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" y="2838734"/>
            <a:ext cx="12190969" cy="402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преданию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в 5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веке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рядом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с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городом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жил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отшельник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имени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Фрон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считается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что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именно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он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явился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носителем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христианства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 в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этом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регионе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Франции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). В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честь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Фрона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была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воздвинута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эта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церковь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Она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является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одной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из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самых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большихцерквей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юго-западной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части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Франции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A160F-9094-BF33-6E00-AB7155EE1FD4}"/>
              </a:ext>
            </a:extLst>
          </p:cNvPr>
          <p:cNvSpPr txBox="1"/>
          <p:nvPr/>
        </p:nvSpPr>
        <p:spPr>
          <a:xfrm>
            <a:off x="8760491" y="6458443"/>
            <a:ext cx="34254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Церковь Сен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Фрон</a:t>
            </a: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Перигё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5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oup 27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8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39" name="Rectangle 33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D3B62-6B97-76A2-ED0E-33BB4A47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29" y="335506"/>
            <a:ext cx="5060250" cy="54217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800" dirty="0" err="1">
                <a:latin typeface="Arial"/>
                <a:cs typeface="Arial"/>
              </a:rPr>
              <a:t>Купала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опираются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на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массивные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квадратные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стены</a:t>
            </a:r>
            <a:r>
              <a:rPr lang="en-US" sz="2800" dirty="0">
                <a:latin typeface="Arial"/>
                <a:cs typeface="Arial"/>
              </a:rPr>
              <a:t> с 6-тиметровой </a:t>
            </a:r>
            <a:r>
              <a:rPr lang="en-US" sz="2800" dirty="0" err="1">
                <a:latin typeface="Arial"/>
                <a:cs typeface="Arial"/>
              </a:rPr>
              <a:t>стороной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основания</a:t>
            </a:r>
            <a:r>
              <a:rPr lang="en-US" sz="2800" dirty="0">
                <a:latin typeface="Arial"/>
                <a:cs typeface="Arial"/>
              </a:rPr>
              <a:t>. </a:t>
            </a:r>
            <a:r>
              <a:rPr lang="en-US" sz="2800" dirty="0" err="1">
                <a:latin typeface="Arial"/>
                <a:cs typeface="Arial"/>
              </a:rPr>
              <a:t>Опоры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связаны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посредством</a:t>
            </a:r>
            <a:r>
              <a:rPr lang="en-US" sz="2800" dirty="0">
                <a:latin typeface="Arial"/>
                <a:cs typeface="Arial"/>
              </a:rPr>
              <a:t> </a:t>
            </a:r>
            <a:r>
              <a:rPr lang="en-US" sz="2800" dirty="0" err="1">
                <a:latin typeface="Arial"/>
                <a:cs typeface="Arial"/>
              </a:rPr>
              <a:t>широких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каменных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арок</a:t>
            </a:r>
            <a:r>
              <a:rPr lang="en-US" sz="2800" dirty="0">
                <a:latin typeface="Arial"/>
                <a:cs typeface="Arial"/>
              </a:rPr>
              <a:t>, </a:t>
            </a:r>
            <a:r>
              <a:rPr lang="en-US" sz="2800" dirty="0" err="1">
                <a:latin typeface="Arial"/>
                <a:cs typeface="Arial"/>
              </a:rPr>
              <a:t>которые</a:t>
            </a:r>
            <a:r>
              <a:rPr lang="en-US" sz="2800" dirty="0">
                <a:latin typeface="Arial"/>
                <a:cs typeface="Arial"/>
              </a:rPr>
              <a:t> </a:t>
            </a:r>
            <a:r>
              <a:rPr lang="en-US" sz="2800" dirty="0" err="1">
                <a:latin typeface="Arial"/>
                <a:cs typeface="Arial"/>
              </a:rPr>
              <a:t>через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сферические</a:t>
            </a:r>
            <a:r>
              <a:rPr lang="en-US" sz="2800" dirty="0">
                <a:latin typeface="Arial"/>
                <a:cs typeface="Arial"/>
              </a:rPr>
              <a:t> </a:t>
            </a:r>
            <a:r>
              <a:rPr lang="en-US" sz="2800" dirty="0" err="1">
                <a:latin typeface="Arial"/>
                <a:cs typeface="Arial"/>
              </a:rPr>
              <a:t>треугольные</a:t>
            </a:r>
            <a:r>
              <a:rPr lang="en-US" sz="2800" dirty="0">
                <a:latin typeface="Arial"/>
                <a:cs typeface="Arial"/>
              </a:rPr>
              <a:t> </a:t>
            </a:r>
            <a:r>
              <a:rPr lang="en-US" sz="2800" dirty="0" err="1">
                <a:latin typeface="Arial"/>
                <a:cs typeface="Arial"/>
              </a:rPr>
              <a:t>паруса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поднимаються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вверх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до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уровня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основания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купола</a:t>
            </a:r>
            <a:r>
              <a:rPr lang="en-US" sz="2800" dirty="0">
                <a:latin typeface="Arial"/>
                <a:cs typeface="Arial"/>
              </a:rPr>
              <a:t>.</a:t>
            </a:r>
            <a:br>
              <a:rPr lang="en-US" sz="2800" dirty="0">
                <a:latin typeface="Arial"/>
              </a:rPr>
            </a:br>
            <a:br>
              <a:rPr lang="en-US" sz="2800" dirty="0">
                <a:latin typeface="Arial"/>
              </a:rPr>
            </a:br>
            <a:r>
              <a:rPr lang="en-US" sz="2800" dirty="0" err="1">
                <a:latin typeface="Arial"/>
                <a:cs typeface="Arial"/>
              </a:rPr>
              <a:t>На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протяжении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своей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истории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сооружение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несколько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раз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подвергалось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реконструкции</a:t>
            </a:r>
            <a:r>
              <a:rPr lang="en-US" sz="2800" dirty="0">
                <a:latin typeface="Arial"/>
                <a:cs typeface="Arial"/>
              </a:rPr>
              <a:t>.</a:t>
            </a: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070094F-55D2-7E28-FAF8-1B65AA79F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455" y="20090"/>
            <a:ext cx="4744272" cy="6811191"/>
          </a:xfrm>
          <a:prstGeom prst="rect">
            <a:avLst/>
          </a:prstGeom>
        </p:spPr>
      </p:pic>
      <p:grpSp>
        <p:nvGrpSpPr>
          <p:cNvPr id="343" name="Group 342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344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902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внешний, небо, дерев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AF378C9-42E7-377C-37B4-0615908A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94" b="9514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27F1B-62DA-09E6-AF8C-FAD3CF93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93" y="2838734"/>
            <a:ext cx="12449761" cy="27295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Самая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главная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достопримечательность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в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Ангулеме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римско-католический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кафкдральный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собор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Святого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err="1">
                <a:solidFill>
                  <a:srgbClr val="FFFFFF"/>
                </a:solidFill>
                <a:latin typeface="Arial"/>
                <a:cs typeface="Arial"/>
              </a:rPr>
              <a:t>Петра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1DF4BF-0070-95B0-1BE5-316F86DDF9A4}"/>
              </a:ext>
            </a:extLst>
          </p:cNvPr>
          <p:cNvSpPr txBox="1"/>
          <p:nvPr/>
        </p:nvSpPr>
        <p:spPr>
          <a:xfrm>
            <a:off x="9526437" y="646406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Сен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Пьер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в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Ангулеме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147914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_2SEEDS">
      <a:dk1>
        <a:srgbClr val="000000"/>
      </a:dk1>
      <a:lt1>
        <a:srgbClr val="FFFFFF"/>
      </a:lt1>
      <a:dk2>
        <a:srgbClr val="412425"/>
      </a:dk2>
      <a:lt2>
        <a:srgbClr val="E2E3E8"/>
      </a:lt2>
      <a:accent1>
        <a:srgbClr val="ACA175"/>
      </a:accent1>
      <a:accent2>
        <a:srgbClr val="BD9A84"/>
      </a:accent2>
      <a:accent3>
        <a:srgbClr val="9CA57D"/>
      </a:accent3>
      <a:accent4>
        <a:srgbClr val="74AAA2"/>
      </a:accent4>
      <a:accent5>
        <a:srgbClr val="7DA8B9"/>
      </a:accent5>
      <a:accent6>
        <a:srgbClr val="7F91BA"/>
      </a:accent6>
      <a:hlink>
        <a:srgbClr val="6976A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BohemianVTI</vt:lpstr>
      <vt:lpstr>Романская архитектура франции</vt:lpstr>
      <vt:lpstr>Романский стиль - художественный стиль, господствовавший в Западной Европе (Франция, Германия, Италия и др.) в 10-11 вв.</vt:lpstr>
      <vt:lpstr>Романский стиль впитал многочисленные элементы раннехристианского искусства, а также искусства античности, Византии и мусульманского Ближнего Востока </vt:lpstr>
      <vt:lpstr>Ведущую роль в романском искусстве играла архитектура, поскольку насущной потребностью времени была постройка церквей, монастырей, рыцарских замков и крепостей</vt:lpstr>
      <vt:lpstr>Романский стиль на территории Франции:</vt:lpstr>
      <vt:lpstr>Наибольшее распространение получили трехнефные базилики с цилиндрическими в среднем нефе и крестовыми в боковых, а также так называемые паломнические церкви с хором, окруженным обходной галереей с радиальными капеллами. Такой вид имеет церковь Сен-Сернен в Тулузе, построенная около 1080-12 в. и названая в честь св. Сернена - первого епископа Тулузы.</vt:lpstr>
      <vt:lpstr>По преданию, в 5 веке рядом с городом жил отшельник по имени Фрон(считается, что именно он явился носителем христианства в этом регионе Франции). В честь Фрона и была воздвинута эта церковь. Она является одной из самых большихцерквей в юго-западной части Франции.</vt:lpstr>
      <vt:lpstr>Купала опираются на массивные квадратные стены с 6-тиметровой стороной основания. Опоры связаны посредством широких каменных арок, которые через сферические треугольные паруса поднимаються вверх до уровня основания купола.  На протяжении своей истории сооружение несколько раз подвергалось реконструкции.</vt:lpstr>
      <vt:lpstr>Самая главная достопримечательность в Ангулеме - римско-католический кафкдральный собор Святого Петра.</vt:lpstr>
      <vt:lpstr>Презентация PowerPoint</vt:lpstr>
      <vt:lpstr>Презентация PowerPoint</vt:lpstr>
      <vt:lpstr>Тип "зальной" церкви получил наибольшее развитие в Пуату, например Норт-Дам ла Гранд в Пуатье.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521</cp:revision>
  <dcterms:created xsi:type="dcterms:W3CDTF">2023-02-09T08:48:07Z</dcterms:created>
  <dcterms:modified xsi:type="dcterms:W3CDTF">2023-02-11T09:14:30Z</dcterms:modified>
</cp:coreProperties>
</file>