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662" autoAdjust="0"/>
  </p:normalViewPr>
  <p:slideViewPr>
    <p:cSldViewPr>
      <p:cViewPr>
        <p:scale>
          <a:sx n="70" d="100"/>
          <a:sy n="70" d="100"/>
        </p:scale>
        <p:origin x="-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5F21-0916-4E41-AD91-880729031AA7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C4705-7862-4576-8ED8-48FE46708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9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D8BC41-CE52-43E7-8691-FA4F31906BB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A6EB78-9569-46EB-9683-FE845AD590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18884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PHONETICS…</a:t>
            </a:r>
            <a:endParaRPr lang="ru-RU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880121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IS IT ?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064895" cy="413732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is </a:t>
            </a:r>
            <a:r>
              <a:rPr lang="en-US" sz="4000" dirty="0">
                <a:solidFill>
                  <a:schemeClr val="tx1"/>
                </a:solidFill>
              </a:rPr>
              <a:t>the study of all the speech </a:t>
            </a:r>
            <a:r>
              <a:rPr lang="en-US" sz="4000" b="1" dirty="0">
                <a:solidFill>
                  <a:schemeClr val="tx1"/>
                </a:solidFill>
              </a:rPr>
              <a:t>sounds</a:t>
            </a:r>
            <a:r>
              <a:rPr lang="en-US" sz="4000" dirty="0">
                <a:solidFill>
                  <a:schemeClr val="tx1"/>
                </a:solidFill>
              </a:rPr>
              <a:t> that the human voice is capable of creating. 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deals </a:t>
            </a:r>
            <a:r>
              <a:rPr lang="en-US" sz="4000" dirty="0">
                <a:solidFill>
                  <a:schemeClr val="tx1"/>
                </a:solidFill>
              </a:rPr>
              <a:t>with </a:t>
            </a:r>
            <a:r>
              <a:rPr lang="en-US" sz="4000" b="1" dirty="0">
                <a:solidFill>
                  <a:schemeClr val="tx1"/>
                </a:solidFill>
              </a:rPr>
              <a:t>how</a:t>
            </a:r>
            <a:r>
              <a:rPr lang="en-US" sz="4000" dirty="0">
                <a:solidFill>
                  <a:schemeClr val="tx1"/>
                </a:solidFill>
              </a:rPr>
              <a:t> speech sounds </a:t>
            </a:r>
            <a:r>
              <a:rPr lang="en-US" sz="4000" b="1" dirty="0">
                <a:solidFill>
                  <a:schemeClr val="tx1"/>
                </a:solidFill>
              </a:rPr>
              <a:t>are</a:t>
            </a:r>
            <a:r>
              <a:rPr lang="en-US" sz="4000" dirty="0">
                <a:solidFill>
                  <a:schemeClr val="tx1"/>
                </a:solidFill>
              </a:rPr>
              <a:t> actually </a:t>
            </a:r>
            <a:r>
              <a:rPr lang="en-US" sz="4000" b="1" u="sng" dirty="0" smtClean="0">
                <a:solidFill>
                  <a:schemeClr val="tx1"/>
                </a:solidFill>
              </a:rPr>
              <a:t>produced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  <a:r>
              <a:rPr lang="en-US" sz="4000" b="1" u="sng" dirty="0">
                <a:solidFill>
                  <a:schemeClr val="tx1"/>
                </a:solidFill>
              </a:rPr>
              <a:t>transmitted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and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u="sng" dirty="0">
                <a:solidFill>
                  <a:schemeClr val="tx1"/>
                </a:solidFill>
              </a:rPr>
              <a:t>received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Phonetics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Speech organs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932040" y="1052736"/>
            <a:ext cx="3888432" cy="5544616"/>
          </a:xfrm>
        </p:spPr>
        <p:txBody>
          <a:bodyPr>
            <a:normAutofit fontScale="55000" lnSpcReduction="20000"/>
          </a:bodyPr>
          <a:lstStyle/>
          <a:p>
            <a:r>
              <a:rPr lang="en-US" sz="3400" b="1" dirty="0">
                <a:solidFill>
                  <a:schemeClr val="tx1"/>
                </a:solidFill>
              </a:rPr>
              <a:t>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– mouth (oral) cavity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II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– nasal cavity                             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 smtClean="0">
                <a:solidFill>
                  <a:schemeClr val="tx1"/>
                </a:solidFill>
              </a:rPr>
              <a:t>III</a:t>
            </a:r>
            <a:r>
              <a:rPr lang="en-US" sz="3400" dirty="0" smtClean="0">
                <a:solidFill>
                  <a:schemeClr val="tx1"/>
                </a:solidFill>
              </a:rPr>
              <a:t> – pharynx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 smtClean="0">
                <a:solidFill>
                  <a:schemeClr val="tx1"/>
                </a:solidFill>
              </a:rPr>
              <a:t>IV</a:t>
            </a:r>
            <a:r>
              <a:rPr lang="en-US" sz="3400" dirty="0" smtClean="0">
                <a:solidFill>
                  <a:schemeClr val="tx1"/>
                </a:solidFill>
              </a:rPr>
              <a:t> – larynx</a:t>
            </a:r>
            <a:endParaRPr lang="ru-RU" sz="3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chemeClr val="tx1"/>
                </a:solidFill>
              </a:rPr>
              <a:t>Active (mobile) articulators: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1</a:t>
            </a:r>
            <a:r>
              <a:rPr lang="en-US" sz="3400" dirty="0" smtClean="0">
                <a:solidFill>
                  <a:schemeClr val="tx1"/>
                </a:solidFill>
              </a:rPr>
              <a:t> lips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2</a:t>
            </a:r>
            <a:r>
              <a:rPr lang="en-US" sz="3400" dirty="0" smtClean="0">
                <a:solidFill>
                  <a:schemeClr val="tx1"/>
                </a:solidFill>
              </a:rPr>
              <a:t> tongue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   </a:t>
            </a:r>
            <a:r>
              <a:rPr lang="ru-RU" sz="3400" b="1" u="sng" dirty="0" smtClean="0">
                <a:solidFill>
                  <a:schemeClr val="tx1"/>
                </a:solidFill>
              </a:rPr>
              <a:t>а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tip (apex) of </a:t>
            </a:r>
            <a:r>
              <a:rPr lang="en-US" sz="3400" dirty="0">
                <a:solidFill>
                  <a:schemeClr val="tx1"/>
                </a:solidFill>
              </a:rPr>
              <a:t>the </a:t>
            </a:r>
            <a:r>
              <a:rPr lang="en-US" sz="3400" dirty="0" smtClean="0">
                <a:solidFill>
                  <a:schemeClr val="tx1"/>
                </a:solidFill>
              </a:rPr>
              <a:t>tongue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   </a:t>
            </a:r>
            <a:r>
              <a:rPr lang="en-US" sz="3400" b="1" u="sng" dirty="0" smtClean="0">
                <a:solidFill>
                  <a:schemeClr val="tx1"/>
                </a:solidFill>
              </a:rPr>
              <a:t>b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blade </a:t>
            </a:r>
            <a:r>
              <a:rPr lang="en-US" sz="3400" dirty="0" smtClean="0">
                <a:solidFill>
                  <a:schemeClr val="tx1"/>
                </a:solidFill>
              </a:rPr>
              <a:t>(front) of </a:t>
            </a:r>
            <a:r>
              <a:rPr lang="en-US" sz="3400" dirty="0">
                <a:solidFill>
                  <a:schemeClr val="tx1"/>
                </a:solidFill>
              </a:rPr>
              <a:t>the </a:t>
            </a:r>
            <a:r>
              <a:rPr lang="en-US" sz="3400" dirty="0" smtClean="0">
                <a:solidFill>
                  <a:schemeClr val="tx1"/>
                </a:solidFill>
              </a:rPr>
              <a:t>tongue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   </a:t>
            </a:r>
            <a:r>
              <a:rPr lang="en-US" sz="3400" b="1" u="sng" dirty="0" smtClean="0">
                <a:solidFill>
                  <a:schemeClr val="tx1"/>
                </a:solidFill>
              </a:rPr>
              <a:t>c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middle </a:t>
            </a:r>
            <a:r>
              <a:rPr lang="en-US" sz="3400" dirty="0" smtClean="0">
                <a:solidFill>
                  <a:schemeClr val="tx1"/>
                </a:solidFill>
              </a:rPr>
              <a:t>part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   </a:t>
            </a:r>
            <a:r>
              <a:rPr lang="en-US" sz="3400" b="1" u="sng" dirty="0" smtClean="0">
                <a:solidFill>
                  <a:schemeClr val="tx1"/>
                </a:solidFill>
              </a:rPr>
              <a:t>d</a:t>
            </a:r>
            <a:r>
              <a:rPr lang="en-US" sz="3400" dirty="0" smtClean="0">
                <a:solidFill>
                  <a:schemeClr val="tx1"/>
                </a:solidFill>
              </a:rPr>
              <a:t> back part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3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soft </a:t>
            </a:r>
            <a:r>
              <a:rPr lang="en-US" sz="3400" dirty="0" smtClean="0">
                <a:solidFill>
                  <a:schemeClr val="tx1"/>
                </a:solidFill>
              </a:rPr>
              <a:t>palate (velum)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4</a:t>
            </a:r>
            <a:r>
              <a:rPr lang="en-US" sz="3400" dirty="0" smtClean="0">
                <a:solidFill>
                  <a:schemeClr val="tx1"/>
                </a:solidFill>
              </a:rPr>
              <a:t> uvula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5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vocal </a:t>
            </a:r>
            <a:r>
              <a:rPr lang="en-US" sz="3400" dirty="0" smtClean="0">
                <a:solidFill>
                  <a:schemeClr val="tx1"/>
                </a:solidFill>
              </a:rPr>
              <a:t>cords</a:t>
            </a:r>
            <a:r>
              <a:rPr lang="ru-RU" sz="3400" dirty="0" smtClean="0">
                <a:solidFill>
                  <a:schemeClr val="tx1"/>
                </a:solidFill>
              </a:rPr>
              <a:t> (</a:t>
            </a:r>
            <a:r>
              <a:rPr lang="en-US" sz="3400" dirty="0" smtClean="0">
                <a:solidFill>
                  <a:schemeClr val="tx1"/>
                </a:solidFill>
              </a:rPr>
              <a:t>and glottis</a:t>
            </a:r>
            <a:r>
              <a:rPr lang="ru-RU" sz="3400" dirty="0" smtClean="0">
                <a:solidFill>
                  <a:schemeClr val="tx1"/>
                </a:solidFill>
              </a:rPr>
              <a:t>)</a:t>
            </a:r>
            <a:endParaRPr lang="ru-RU" sz="3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chemeClr val="tx1"/>
                </a:solidFill>
              </a:rPr>
              <a:t>Passive (immobile) articulators: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6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upper and lower </a:t>
            </a:r>
            <a:r>
              <a:rPr lang="en-US" sz="3400" dirty="0" smtClean="0">
                <a:solidFill>
                  <a:schemeClr val="tx1"/>
                </a:solidFill>
              </a:rPr>
              <a:t>teeth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7</a:t>
            </a:r>
            <a:r>
              <a:rPr lang="en-US" sz="3400" dirty="0" smtClean="0">
                <a:solidFill>
                  <a:schemeClr val="tx1"/>
                </a:solidFill>
              </a:rPr>
              <a:t> teeth (alveolar) ridge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chemeClr val="tx1"/>
                </a:solidFill>
              </a:rPr>
              <a:t>8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hard </a:t>
            </a:r>
            <a:r>
              <a:rPr lang="en-US" sz="3400" dirty="0" smtClean="0">
                <a:solidFill>
                  <a:schemeClr val="tx1"/>
                </a:solidFill>
              </a:rPr>
              <a:t>palate (‘roof of the mouth’)</a:t>
            </a:r>
            <a:endParaRPr lang="ru-RU" sz="3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3" t="3024" r="28143" b="2760"/>
          <a:stretch/>
        </p:blipFill>
        <p:spPr>
          <a:xfrm>
            <a:off x="323528" y="1124744"/>
            <a:ext cx="4602488" cy="5328592"/>
          </a:xfrm>
        </p:spPr>
      </p:pic>
    </p:spTree>
    <p:extLst>
      <p:ext uri="{BB962C8B-B14F-4D97-AF65-F5344CB8AC3E}">
        <p14:creationId xmlns:p14="http://schemas.microsoft.com/office/powerpoint/2010/main" val="715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804389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Phonemes are a small </a:t>
            </a:r>
            <a:r>
              <a:rPr lang="en-US" dirty="0">
                <a:solidFill>
                  <a:schemeClr val="tx1"/>
                </a:solidFill>
              </a:rPr>
              <a:t>number of regularly used sounds (vowels and consonants) 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b="1" dirty="0">
                <a:solidFill>
                  <a:schemeClr val="tx1"/>
                </a:solidFill>
              </a:rPr>
              <a:t>phoneme</a:t>
            </a:r>
            <a:r>
              <a:rPr lang="en-US" sz="2600" dirty="0">
                <a:solidFill>
                  <a:schemeClr val="tx1"/>
                </a:solidFill>
              </a:rPr>
              <a:t> is an abstract linguistic unit which serves to </a:t>
            </a:r>
            <a:r>
              <a:rPr lang="en-US" sz="2600" b="1" dirty="0">
                <a:solidFill>
                  <a:schemeClr val="tx1"/>
                </a:solidFill>
              </a:rPr>
              <a:t>distinguish</a:t>
            </a:r>
            <a:r>
              <a:rPr lang="en-US" sz="2600" dirty="0">
                <a:solidFill>
                  <a:schemeClr val="tx1"/>
                </a:solidFill>
              </a:rPr>
              <a:t> one word from </a:t>
            </a:r>
            <a:r>
              <a:rPr lang="en-US" sz="2600" dirty="0" smtClean="0">
                <a:solidFill>
                  <a:schemeClr val="tx1"/>
                </a:solidFill>
              </a:rPr>
              <a:t>another (‘pin’ </a:t>
            </a:r>
            <a:r>
              <a:rPr lang="en-US" sz="2600" dirty="0">
                <a:solidFill>
                  <a:schemeClr val="tx1"/>
                </a:solidFill>
              </a:rPr>
              <a:t>and </a:t>
            </a:r>
            <a:r>
              <a:rPr lang="en-US" sz="2600" dirty="0" smtClean="0">
                <a:solidFill>
                  <a:schemeClr val="tx1"/>
                </a:solidFill>
              </a:rPr>
              <a:t>‘pen’, ‘ship’ and ‘sheep’). </a:t>
            </a:r>
            <a:r>
              <a:rPr lang="en-US" sz="2200" dirty="0">
                <a:solidFill>
                  <a:schemeClr val="tx1"/>
                </a:solidFill>
              </a:rPr>
              <a:t>Phonemes are realized in speech in </a:t>
            </a:r>
            <a:r>
              <a:rPr lang="en-US" sz="2200" dirty="0" smtClean="0">
                <a:solidFill>
                  <a:schemeClr val="tx1"/>
                </a:solidFill>
              </a:rPr>
              <a:t>their </a:t>
            </a:r>
            <a:r>
              <a:rPr lang="en-US" sz="2200" dirty="0">
                <a:solidFill>
                  <a:schemeClr val="tx1"/>
                </a:solidFill>
              </a:rPr>
              <a:t>variants called allophones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Allophones</a:t>
            </a:r>
            <a:r>
              <a:rPr lang="en-US" sz="2600" dirty="0">
                <a:solidFill>
                  <a:schemeClr val="tx1"/>
                </a:solidFill>
              </a:rPr>
              <a:t> are phonetically </a:t>
            </a:r>
            <a:r>
              <a:rPr lang="en-US" sz="2600" b="1" dirty="0">
                <a:solidFill>
                  <a:schemeClr val="tx1"/>
                </a:solidFill>
              </a:rPr>
              <a:t>similar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sounds, realizations </a:t>
            </a:r>
            <a:r>
              <a:rPr lang="en-US" sz="2600" dirty="0">
                <a:solidFill>
                  <a:schemeClr val="tx1"/>
                </a:solidFill>
              </a:rPr>
              <a:t>of </a:t>
            </a:r>
            <a:r>
              <a:rPr lang="en-US" sz="2600" b="1" dirty="0" smtClean="0">
                <a:solidFill>
                  <a:schemeClr val="tx1"/>
                </a:solidFill>
              </a:rPr>
              <a:t>the </a:t>
            </a:r>
            <a:r>
              <a:rPr lang="en-US" sz="2600" b="1" dirty="0">
                <a:solidFill>
                  <a:schemeClr val="tx1"/>
                </a:solidFill>
              </a:rPr>
              <a:t>same phoneme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Allophones of a certain phoneme have articulatory and acoustic distinctions. Each allophone is used in a </a:t>
            </a:r>
            <a:r>
              <a:rPr lang="en-US" sz="2200" b="1" dirty="0">
                <a:solidFill>
                  <a:schemeClr val="tx1"/>
                </a:solidFill>
              </a:rPr>
              <a:t>specific phonetic context</a:t>
            </a:r>
            <a:r>
              <a:rPr lang="en-US" sz="2200" dirty="0">
                <a:solidFill>
                  <a:schemeClr val="tx1"/>
                </a:solidFill>
              </a:rPr>
              <a:t>: it occurs in a certain position or in a combination with certain </a:t>
            </a:r>
            <a:r>
              <a:rPr lang="en-US" sz="2200" dirty="0" smtClean="0">
                <a:solidFill>
                  <a:schemeClr val="tx1"/>
                </a:solidFill>
              </a:rPr>
              <a:t>sound (‘let’ and ‘help’).</a:t>
            </a:r>
          </a:p>
          <a:p>
            <a:endParaRPr lang="ru-RU" sz="1100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Transcription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is a visual </a:t>
            </a:r>
            <a:r>
              <a:rPr lang="en-US" sz="2600" dirty="0" smtClean="0">
                <a:solidFill>
                  <a:schemeClr val="tx1"/>
                </a:solidFill>
              </a:rPr>
              <a:t>representation of speech sounds in phonetic or phonemic symbols.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Phonetic alphabet </a:t>
            </a:r>
            <a:r>
              <a:rPr lang="en-US" sz="2600" dirty="0" smtClean="0">
                <a:solidFill>
                  <a:schemeClr val="tx1"/>
                </a:solidFill>
              </a:rPr>
              <a:t>is a set of symbols used in phonetic transcription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having a separate symbol for every speech sound that can be distinguished.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endParaRPr lang="ru-RU" sz="2200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General notions and definitions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352929" cy="58326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100" dirty="0" smtClean="0">
                <a:solidFill>
                  <a:schemeClr val="tx1"/>
                </a:solidFill>
              </a:rPr>
              <a:t>Basically sounds are divided into </a:t>
            </a:r>
            <a:r>
              <a:rPr lang="en-US" sz="4100" dirty="0">
                <a:solidFill>
                  <a:schemeClr val="tx1"/>
                </a:solidFill>
              </a:rPr>
              <a:t>two classes: </a:t>
            </a:r>
            <a:r>
              <a:rPr lang="en-US" sz="4100" b="1" dirty="0">
                <a:solidFill>
                  <a:schemeClr val="tx1"/>
                </a:solidFill>
              </a:rPr>
              <a:t>vowels</a:t>
            </a:r>
            <a:r>
              <a:rPr lang="en-US" sz="4100" dirty="0">
                <a:solidFill>
                  <a:schemeClr val="tx1"/>
                </a:solidFill>
              </a:rPr>
              <a:t> and </a:t>
            </a:r>
            <a:r>
              <a:rPr lang="en-US" sz="4100" b="1" dirty="0">
                <a:solidFill>
                  <a:schemeClr val="tx1"/>
                </a:solidFill>
              </a:rPr>
              <a:t>consonants</a:t>
            </a:r>
            <a:r>
              <a:rPr lang="en-US" sz="4100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500" dirty="0">
                <a:solidFill>
                  <a:schemeClr val="tx1"/>
                </a:solidFill>
              </a:rPr>
              <a:t>The main principles according to which </a:t>
            </a:r>
            <a:r>
              <a:rPr lang="en-US" sz="3500" b="1" dirty="0">
                <a:solidFill>
                  <a:schemeClr val="tx1"/>
                </a:solidFill>
              </a:rPr>
              <a:t>vowels </a:t>
            </a:r>
            <a:r>
              <a:rPr lang="en-US" sz="3500" dirty="0">
                <a:solidFill>
                  <a:schemeClr val="tx1"/>
                </a:solidFill>
              </a:rPr>
              <a:t>are classified</a:t>
            </a:r>
            <a:r>
              <a:rPr lang="en-US" sz="35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1 horizontal </a:t>
            </a:r>
            <a:r>
              <a:rPr lang="en-US" sz="2900" dirty="0">
                <a:solidFill>
                  <a:schemeClr val="tx1"/>
                </a:solidFill>
              </a:rPr>
              <a:t>movement of the </a:t>
            </a:r>
            <a:r>
              <a:rPr lang="en-US" sz="2900" dirty="0" smtClean="0">
                <a:solidFill>
                  <a:schemeClr val="tx1"/>
                </a:solidFill>
              </a:rPr>
              <a:t>tongue (front</a:t>
            </a:r>
            <a:r>
              <a:rPr lang="en-US" sz="2900" dirty="0">
                <a:solidFill>
                  <a:schemeClr val="tx1"/>
                </a:solidFill>
              </a:rPr>
              <a:t>, central and </a:t>
            </a:r>
            <a:r>
              <a:rPr lang="en-US" sz="2900" dirty="0" smtClean="0">
                <a:solidFill>
                  <a:schemeClr val="tx1"/>
                </a:solidFill>
              </a:rPr>
              <a:t>back – </a:t>
            </a:r>
            <a:r>
              <a:rPr lang="ru-RU" sz="2900" i="1" dirty="0" smtClean="0">
                <a:solidFill>
                  <a:schemeClr val="tx1"/>
                </a:solidFill>
              </a:rPr>
              <a:t>переднего, смешанного</a:t>
            </a:r>
            <a:r>
              <a:rPr lang="ru-RU" sz="2900" dirty="0" smtClean="0">
                <a:solidFill>
                  <a:schemeClr val="tx1"/>
                </a:solidFill>
              </a:rPr>
              <a:t> и </a:t>
            </a:r>
            <a:r>
              <a:rPr lang="ru-RU" sz="2900" i="1" dirty="0" smtClean="0">
                <a:solidFill>
                  <a:schemeClr val="tx1"/>
                </a:solidFill>
              </a:rPr>
              <a:t>заднего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u="sng" dirty="0" smtClean="0">
                <a:solidFill>
                  <a:schemeClr val="tx1"/>
                </a:solidFill>
              </a:rPr>
              <a:t>ряда</a:t>
            </a:r>
            <a:r>
              <a:rPr lang="en-US" sz="2900" dirty="0" smtClean="0">
                <a:solidFill>
                  <a:schemeClr val="tx1"/>
                </a:solidFill>
              </a:rPr>
              <a:t>)</a:t>
            </a:r>
            <a:endParaRPr lang="ru-RU" sz="29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2 vertical </a:t>
            </a:r>
            <a:r>
              <a:rPr lang="en-US" sz="2900" dirty="0">
                <a:solidFill>
                  <a:schemeClr val="tx1"/>
                </a:solidFill>
              </a:rPr>
              <a:t>movement of the </a:t>
            </a:r>
            <a:r>
              <a:rPr lang="en-US" sz="2900" dirty="0" smtClean="0">
                <a:solidFill>
                  <a:schemeClr val="tx1"/>
                </a:solidFill>
              </a:rPr>
              <a:t>tongue (close </a:t>
            </a:r>
            <a:r>
              <a:rPr lang="en-US" sz="2900" dirty="0">
                <a:solidFill>
                  <a:schemeClr val="tx1"/>
                </a:solidFill>
              </a:rPr>
              <a:t>(high), mid and open (low</a:t>
            </a:r>
            <a:r>
              <a:rPr lang="en-US" sz="2900" dirty="0" smtClean="0">
                <a:solidFill>
                  <a:schemeClr val="tx1"/>
                </a:solidFill>
              </a:rPr>
              <a:t>)</a:t>
            </a:r>
            <a:r>
              <a:rPr lang="ru-RU" sz="2900" dirty="0" smtClean="0">
                <a:solidFill>
                  <a:schemeClr val="tx1"/>
                </a:solidFill>
              </a:rPr>
              <a:t> – </a:t>
            </a:r>
            <a:r>
              <a:rPr lang="ru-RU" sz="2900" i="1" dirty="0" smtClean="0">
                <a:solidFill>
                  <a:schemeClr val="tx1"/>
                </a:solidFill>
              </a:rPr>
              <a:t>высокого, среднего </a:t>
            </a:r>
            <a:r>
              <a:rPr lang="ru-RU" sz="2900" dirty="0" smtClean="0">
                <a:solidFill>
                  <a:schemeClr val="tx1"/>
                </a:solidFill>
              </a:rPr>
              <a:t>и </a:t>
            </a:r>
            <a:r>
              <a:rPr lang="ru-RU" sz="2900" i="1" dirty="0" smtClean="0">
                <a:solidFill>
                  <a:schemeClr val="tx1"/>
                </a:solidFill>
              </a:rPr>
              <a:t>низкого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u="sng" dirty="0" smtClean="0">
                <a:solidFill>
                  <a:schemeClr val="tx1"/>
                </a:solidFill>
              </a:rPr>
              <a:t>подъема</a:t>
            </a:r>
            <a:r>
              <a:rPr lang="ru-RU" sz="2900" dirty="0" smtClean="0">
                <a:solidFill>
                  <a:schemeClr val="tx1"/>
                </a:solidFill>
              </a:rPr>
              <a:t>)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endParaRPr lang="ru-RU" sz="29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3 position </a:t>
            </a:r>
            <a:r>
              <a:rPr lang="en-US" sz="2900" dirty="0">
                <a:solidFill>
                  <a:schemeClr val="tx1"/>
                </a:solidFill>
              </a:rPr>
              <a:t>of the </a:t>
            </a:r>
            <a:r>
              <a:rPr lang="en-US" sz="2900" dirty="0" smtClean="0">
                <a:solidFill>
                  <a:schemeClr val="tx1"/>
                </a:solidFill>
              </a:rPr>
              <a:t>lips – i.e</a:t>
            </a:r>
            <a:r>
              <a:rPr lang="en-US" sz="2900" dirty="0">
                <a:solidFill>
                  <a:schemeClr val="tx1"/>
                </a:solidFill>
              </a:rPr>
              <a:t>. </a:t>
            </a:r>
            <a:r>
              <a:rPr lang="en-US" sz="2900" dirty="0" smtClean="0">
                <a:solidFill>
                  <a:schemeClr val="tx1"/>
                </a:solidFill>
              </a:rPr>
              <a:t>rounded</a:t>
            </a:r>
            <a:r>
              <a:rPr lang="en-US" sz="2900" dirty="0">
                <a:solidFill>
                  <a:schemeClr val="tx1"/>
                </a:solidFill>
              </a:rPr>
              <a:t>, spread or </a:t>
            </a:r>
            <a:r>
              <a:rPr lang="en-US" sz="2900" dirty="0" smtClean="0">
                <a:solidFill>
                  <a:schemeClr val="tx1"/>
                </a:solidFill>
              </a:rPr>
              <a:t>neutral </a:t>
            </a:r>
            <a:r>
              <a:rPr lang="ru-RU" sz="2900" dirty="0" smtClean="0">
                <a:solidFill>
                  <a:schemeClr val="tx1"/>
                </a:solidFill>
              </a:rPr>
              <a:t>(</a:t>
            </a:r>
            <a:r>
              <a:rPr lang="en-US" sz="2900" dirty="0" smtClean="0">
                <a:solidFill>
                  <a:schemeClr val="tx1"/>
                </a:solidFill>
              </a:rPr>
              <a:t>rounded </a:t>
            </a:r>
            <a:r>
              <a:rPr lang="en-US" sz="2900" dirty="0">
                <a:solidFill>
                  <a:schemeClr val="tx1"/>
                </a:solidFill>
              </a:rPr>
              <a:t>and </a:t>
            </a:r>
            <a:r>
              <a:rPr lang="en-US" sz="2900" dirty="0" smtClean="0">
                <a:solidFill>
                  <a:schemeClr val="tx1"/>
                </a:solidFill>
              </a:rPr>
              <a:t>unrounded</a:t>
            </a:r>
            <a:r>
              <a:rPr lang="ru-RU" sz="2900" dirty="0" smtClean="0">
                <a:solidFill>
                  <a:schemeClr val="tx1"/>
                </a:solidFill>
              </a:rPr>
              <a:t> – </a:t>
            </a:r>
            <a:r>
              <a:rPr lang="ru-RU" sz="2900" i="1" dirty="0" smtClean="0">
                <a:solidFill>
                  <a:schemeClr val="tx1"/>
                </a:solidFill>
              </a:rPr>
              <a:t>не/лабиализованные</a:t>
            </a:r>
            <a:r>
              <a:rPr lang="ru-RU" sz="2900" dirty="0" smtClean="0">
                <a:solidFill>
                  <a:schemeClr val="tx1"/>
                </a:solidFill>
              </a:rPr>
              <a:t>)</a:t>
            </a:r>
            <a:endParaRPr lang="ru-RU" sz="2900" dirty="0">
              <a:solidFill>
                <a:schemeClr val="tx1"/>
              </a:solidFill>
            </a:endParaRPr>
          </a:p>
          <a:p>
            <a:pPr lvl="0"/>
            <a:r>
              <a:rPr lang="en-US" sz="2900" dirty="0" smtClean="0">
                <a:solidFill>
                  <a:schemeClr val="tx1"/>
                </a:solidFill>
              </a:rPr>
              <a:t>4 degree </a:t>
            </a:r>
            <a:r>
              <a:rPr lang="en-US" sz="2900" dirty="0">
                <a:solidFill>
                  <a:schemeClr val="tx1"/>
                </a:solidFill>
              </a:rPr>
              <a:t>of muscular </a:t>
            </a:r>
            <a:r>
              <a:rPr lang="en-US" sz="2900" dirty="0" smtClean="0">
                <a:solidFill>
                  <a:schemeClr val="tx1"/>
                </a:solidFill>
              </a:rPr>
              <a:t>tension of </a:t>
            </a:r>
            <a:r>
              <a:rPr lang="en-US" sz="2900" dirty="0">
                <a:solidFill>
                  <a:schemeClr val="tx1"/>
                </a:solidFill>
              </a:rPr>
              <a:t>the </a:t>
            </a:r>
            <a:r>
              <a:rPr lang="en-US" sz="2900" dirty="0" smtClean="0">
                <a:solidFill>
                  <a:schemeClr val="tx1"/>
                </a:solidFill>
              </a:rPr>
              <a:t>articulatory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organs (</a:t>
            </a:r>
            <a:r>
              <a:rPr lang="en-US" sz="2900" dirty="0" smtClean="0">
                <a:solidFill>
                  <a:schemeClr val="tx1"/>
                </a:solidFill>
              </a:rPr>
              <a:t>lax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>
                <a:solidFill>
                  <a:schemeClr val="tx1"/>
                </a:solidFill>
              </a:rPr>
              <a:t>and </a:t>
            </a:r>
            <a:r>
              <a:rPr lang="en-US" sz="2900" dirty="0" smtClean="0">
                <a:solidFill>
                  <a:schemeClr val="tx1"/>
                </a:solidFill>
              </a:rPr>
              <a:t>tense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– </a:t>
            </a:r>
            <a:r>
              <a:rPr lang="ru-RU" sz="2900" i="1" dirty="0" smtClean="0">
                <a:solidFill>
                  <a:schemeClr val="tx1"/>
                </a:solidFill>
              </a:rPr>
              <a:t>не/напряженные</a:t>
            </a:r>
            <a:r>
              <a:rPr lang="en-US" sz="29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5 force </a:t>
            </a:r>
            <a:r>
              <a:rPr lang="en-US" sz="2900" dirty="0">
                <a:solidFill>
                  <a:schemeClr val="tx1"/>
                </a:solidFill>
              </a:rPr>
              <a:t>of articulation at the end of the vowel </a:t>
            </a:r>
            <a:r>
              <a:rPr lang="en-US" sz="2900" dirty="0" smtClean="0">
                <a:solidFill>
                  <a:schemeClr val="tx1"/>
                </a:solidFill>
              </a:rPr>
              <a:t>– the </a:t>
            </a:r>
            <a:r>
              <a:rPr lang="en-US" sz="2900" dirty="0">
                <a:solidFill>
                  <a:schemeClr val="tx1"/>
                </a:solidFill>
              </a:rPr>
              <a:t>character of the </a:t>
            </a:r>
            <a:r>
              <a:rPr lang="en-US" sz="2900" dirty="0" smtClean="0">
                <a:solidFill>
                  <a:schemeClr val="tx1"/>
                </a:solidFill>
              </a:rPr>
              <a:t>end – (free </a:t>
            </a:r>
            <a:r>
              <a:rPr lang="en-US" sz="2900" dirty="0">
                <a:solidFill>
                  <a:schemeClr val="tx1"/>
                </a:solidFill>
              </a:rPr>
              <a:t>and </a:t>
            </a:r>
            <a:r>
              <a:rPr lang="en-US" sz="2900" dirty="0" smtClean="0">
                <a:solidFill>
                  <a:schemeClr val="tx1"/>
                </a:solidFill>
              </a:rPr>
              <a:t>checked</a:t>
            </a:r>
            <a:r>
              <a:rPr lang="ru-RU" sz="2900" dirty="0" smtClean="0">
                <a:solidFill>
                  <a:schemeClr val="tx1"/>
                </a:solidFill>
              </a:rPr>
              <a:t> – </a:t>
            </a:r>
            <a:r>
              <a:rPr lang="ru-RU" sz="2900" i="1" dirty="0" smtClean="0">
                <a:solidFill>
                  <a:schemeClr val="tx1"/>
                </a:solidFill>
              </a:rPr>
              <a:t>свободные</a:t>
            </a:r>
            <a:r>
              <a:rPr lang="ru-RU" sz="2900" dirty="0" smtClean="0">
                <a:solidFill>
                  <a:schemeClr val="tx1"/>
                </a:solidFill>
              </a:rPr>
              <a:t> и </a:t>
            </a:r>
            <a:r>
              <a:rPr lang="ru-RU" sz="2900" i="1" dirty="0" smtClean="0">
                <a:solidFill>
                  <a:schemeClr val="tx1"/>
                </a:solidFill>
              </a:rPr>
              <a:t>связанные/усеченные</a:t>
            </a:r>
            <a:r>
              <a:rPr lang="en-US" sz="2900" dirty="0" smtClean="0">
                <a:solidFill>
                  <a:schemeClr val="tx1"/>
                </a:solidFill>
              </a:rPr>
              <a:t>)</a:t>
            </a:r>
            <a:endParaRPr lang="ru-RU" sz="29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6 </a:t>
            </a:r>
            <a:r>
              <a:rPr lang="en-US" sz="2800" dirty="0" smtClean="0">
                <a:solidFill>
                  <a:schemeClr val="tx1"/>
                </a:solidFill>
              </a:rPr>
              <a:t>stability </a:t>
            </a:r>
            <a:r>
              <a:rPr lang="en-US" sz="2800" dirty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articulation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monophthongs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ɑ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ɔ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ɜ:, e,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æ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ʌ,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ɒ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ʊ, ɪ,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ə; </a:t>
            </a:r>
            <a:r>
              <a:rPr lang="en-US" sz="2800" dirty="0">
                <a:solidFill>
                  <a:schemeClr val="tx1"/>
                </a:solidFill>
              </a:rPr>
              <a:t>diphthongs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eɪ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aɪ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ɔɪ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ʊ,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ǝʊ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eǝ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ʊə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err="1">
                <a:solidFill>
                  <a:schemeClr val="tx1"/>
                </a:solidFill>
              </a:rPr>
              <a:t>diphthongoids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i:, u: 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7 length (long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ɔ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ɜ: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short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æ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ʌ,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ɒ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ʊ,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endParaRPr lang="en-US" sz="2900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513"/>
            <a:ext cx="8229600" cy="9361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Sound </a:t>
            </a:r>
            <a:r>
              <a:rPr lang="en-US" b="1" dirty="0" smtClean="0">
                <a:solidFill>
                  <a:schemeClr val="tx1"/>
                </a:solidFill>
              </a:rPr>
              <a:t>classes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352927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main principles according to which </a:t>
            </a:r>
            <a:r>
              <a:rPr lang="en-US" sz="3200" b="1" dirty="0">
                <a:solidFill>
                  <a:schemeClr val="tx1"/>
                </a:solidFill>
              </a:rPr>
              <a:t>consonants </a:t>
            </a:r>
            <a:r>
              <a:rPr lang="en-US" sz="3200" dirty="0">
                <a:solidFill>
                  <a:schemeClr val="tx1"/>
                </a:solidFill>
              </a:rPr>
              <a:t>are classified:</a:t>
            </a:r>
          </a:p>
          <a:p>
            <a:r>
              <a:rPr lang="en-US" sz="2500" dirty="0">
                <a:solidFill>
                  <a:schemeClr val="tx1"/>
                </a:solidFill>
              </a:rPr>
              <a:t>1 type of obstruction and the manner of the production of noise (</a:t>
            </a:r>
            <a:r>
              <a:rPr lang="en-US" sz="2500" b="1" dirty="0" err="1" smtClean="0">
                <a:solidFill>
                  <a:schemeClr val="tx1"/>
                </a:solidFill>
              </a:rPr>
              <a:t>occlusive</a:t>
            </a:r>
            <a:r>
              <a:rPr lang="en-US" sz="2500" b="1" dirty="0" err="1">
                <a:solidFill>
                  <a:schemeClr val="tx1"/>
                </a:solidFill>
              </a:rPr>
              <a:t>s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ru-RU" sz="2500" i="1" dirty="0" smtClean="0">
                <a:solidFill>
                  <a:schemeClr val="tx1"/>
                </a:solidFill>
              </a:rPr>
              <a:t>смычные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(plosives and </a:t>
            </a:r>
            <a:r>
              <a:rPr lang="en-US" sz="2500" dirty="0" err="1" smtClean="0">
                <a:solidFill>
                  <a:schemeClr val="tx1"/>
                </a:solidFill>
              </a:rPr>
              <a:t>sonants</a:t>
            </a:r>
            <a:r>
              <a:rPr lang="ru-RU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шумные взрывные</a:t>
            </a:r>
            <a:r>
              <a:rPr lang="ru-RU" sz="2500" dirty="0" smtClean="0">
                <a:solidFill>
                  <a:schemeClr val="tx1"/>
                </a:solidFill>
              </a:rPr>
              <a:t> и </a:t>
            </a:r>
            <a:r>
              <a:rPr lang="ru-RU" sz="2500" i="1" dirty="0" smtClean="0">
                <a:solidFill>
                  <a:schemeClr val="tx1"/>
                </a:solidFill>
              </a:rPr>
              <a:t>носовые и боковые сонорные</a:t>
            </a:r>
            <a:r>
              <a:rPr lang="en-US" sz="2500" dirty="0" smtClean="0">
                <a:solidFill>
                  <a:schemeClr val="tx1"/>
                </a:solidFill>
              </a:rPr>
              <a:t>), </a:t>
            </a:r>
            <a:r>
              <a:rPr lang="en-US" sz="2500" b="1" dirty="0" err="1" smtClean="0">
                <a:solidFill>
                  <a:schemeClr val="tx1"/>
                </a:solidFill>
              </a:rPr>
              <a:t>constrictives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i="1" dirty="0" smtClean="0">
                <a:solidFill>
                  <a:schemeClr val="tx1"/>
                </a:solidFill>
              </a:rPr>
              <a:t>щелевые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(fricatives and </a:t>
            </a:r>
            <a:r>
              <a:rPr lang="en-US" sz="2500" dirty="0" err="1" smtClean="0">
                <a:solidFill>
                  <a:schemeClr val="tx1"/>
                </a:solidFill>
              </a:rPr>
              <a:t>sonants</a:t>
            </a:r>
            <a:r>
              <a:rPr lang="ru-RU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шумные щелевые </a:t>
            </a:r>
            <a:r>
              <a:rPr lang="ru-RU" sz="2500" dirty="0" smtClean="0">
                <a:solidFill>
                  <a:schemeClr val="tx1"/>
                </a:solidFill>
              </a:rPr>
              <a:t>и </a:t>
            </a:r>
            <a:r>
              <a:rPr lang="ru-RU" sz="2500" i="1" dirty="0" smtClean="0">
                <a:solidFill>
                  <a:schemeClr val="tx1"/>
                </a:solidFill>
              </a:rPr>
              <a:t>ротовые сонорные</a:t>
            </a:r>
            <a:r>
              <a:rPr lang="en-US" sz="2500" dirty="0" smtClean="0">
                <a:solidFill>
                  <a:schemeClr val="tx1"/>
                </a:solidFill>
              </a:rPr>
              <a:t>), </a:t>
            </a:r>
            <a:r>
              <a:rPr lang="en-US" sz="2500" b="1" dirty="0" smtClean="0">
                <a:solidFill>
                  <a:schemeClr val="tx1"/>
                </a:solidFill>
              </a:rPr>
              <a:t>occlusive</a:t>
            </a:r>
            <a:r>
              <a:rPr lang="ru-RU" sz="2500" b="1" dirty="0" smtClean="0">
                <a:solidFill>
                  <a:schemeClr val="tx1"/>
                </a:solidFill>
              </a:rPr>
              <a:t>-</a:t>
            </a:r>
            <a:r>
              <a:rPr lang="en-US" sz="2500" b="1" dirty="0" err="1" smtClean="0">
                <a:solidFill>
                  <a:schemeClr val="tx1"/>
                </a:solidFill>
              </a:rPr>
              <a:t>constrictives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(</a:t>
            </a:r>
            <a:r>
              <a:rPr lang="en-US" sz="2500" dirty="0" smtClean="0">
                <a:solidFill>
                  <a:schemeClr val="tx1"/>
                </a:solidFill>
              </a:rPr>
              <a:t>affricates – </a:t>
            </a:r>
            <a:r>
              <a:rPr lang="ru-RU" sz="2500" i="1" dirty="0" smtClean="0">
                <a:solidFill>
                  <a:schemeClr val="tx1"/>
                </a:solidFill>
              </a:rPr>
              <a:t>смычно-щелевые</a:t>
            </a:r>
            <a:r>
              <a:rPr lang="en-US" sz="2500" dirty="0" smtClean="0">
                <a:solidFill>
                  <a:schemeClr val="tx1"/>
                </a:solidFill>
              </a:rPr>
              <a:t>)</a:t>
            </a:r>
            <a:endParaRPr lang="ru-RU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2 active speech organ which forms an obstruction (</a:t>
            </a:r>
            <a:r>
              <a:rPr lang="en-US" sz="2500" b="1" dirty="0" smtClean="0">
                <a:solidFill>
                  <a:schemeClr val="tx1"/>
                </a:solidFill>
              </a:rPr>
              <a:t>labial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b="1" dirty="0" smtClean="0">
                <a:solidFill>
                  <a:schemeClr val="tx1"/>
                </a:solidFill>
              </a:rPr>
              <a:t>lingual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>
                <a:solidFill>
                  <a:schemeClr val="tx1"/>
                </a:solidFill>
              </a:rPr>
              <a:t>–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i="1" dirty="0" smtClean="0">
                <a:solidFill>
                  <a:schemeClr val="tx1"/>
                </a:solidFill>
              </a:rPr>
              <a:t>губные</a:t>
            </a:r>
            <a:r>
              <a:rPr lang="ru-RU" sz="2500" dirty="0" smtClean="0">
                <a:solidFill>
                  <a:schemeClr val="tx1"/>
                </a:solidFill>
              </a:rPr>
              <a:t> и </a:t>
            </a:r>
            <a:r>
              <a:rPr lang="ru-RU" sz="2500" i="1" dirty="0" smtClean="0">
                <a:solidFill>
                  <a:schemeClr val="tx1"/>
                </a:solidFill>
              </a:rPr>
              <a:t>язычные</a:t>
            </a:r>
            <a:r>
              <a:rPr lang="en-US" sz="2500" dirty="0" smtClean="0">
                <a:solidFill>
                  <a:schemeClr val="tx1"/>
                </a:solidFill>
              </a:rPr>
              <a:t>)</a:t>
            </a:r>
            <a:endParaRPr lang="ru-RU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3 place of obstruction (</a:t>
            </a:r>
            <a:r>
              <a:rPr lang="en-US" sz="2500" b="1" dirty="0">
                <a:solidFill>
                  <a:schemeClr val="tx1"/>
                </a:solidFill>
              </a:rPr>
              <a:t>bilabial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b="1" dirty="0">
                <a:solidFill>
                  <a:schemeClr val="tx1"/>
                </a:solidFill>
              </a:rPr>
              <a:t>labiodental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b="1" dirty="0" smtClean="0">
                <a:solidFill>
                  <a:schemeClr val="tx1"/>
                </a:solidFill>
              </a:rPr>
              <a:t>dental</a:t>
            </a:r>
            <a:r>
              <a:rPr lang="ru-RU" sz="2500" dirty="0" smtClean="0">
                <a:solidFill>
                  <a:schemeClr val="tx1"/>
                </a:solidFill>
              </a:rPr>
              <a:t>,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b="1" dirty="0" smtClean="0">
                <a:solidFill>
                  <a:schemeClr val="tx1"/>
                </a:solidFill>
              </a:rPr>
              <a:t>interdental</a:t>
            </a:r>
            <a:r>
              <a:rPr lang="en-US" sz="2500" dirty="0" smtClean="0">
                <a:solidFill>
                  <a:schemeClr val="tx1"/>
                </a:solidFill>
              </a:rPr>
              <a:t>, </a:t>
            </a:r>
            <a:r>
              <a:rPr lang="en-US" sz="2500" b="1" dirty="0">
                <a:solidFill>
                  <a:schemeClr val="tx1"/>
                </a:solidFill>
              </a:rPr>
              <a:t>alveolar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b="1" dirty="0">
                <a:solidFill>
                  <a:schemeClr val="tx1"/>
                </a:solidFill>
              </a:rPr>
              <a:t>palatal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b="1" dirty="0">
                <a:solidFill>
                  <a:schemeClr val="tx1"/>
                </a:solidFill>
              </a:rPr>
              <a:t>velar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b="1" dirty="0" smtClean="0">
                <a:solidFill>
                  <a:schemeClr val="tx1"/>
                </a:solidFill>
              </a:rPr>
              <a:t>glottal</a:t>
            </a:r>
            <a:r>
              <a:rPr lang="ru-RU" sz="2500" b="1" dirty="0" smtClean="0">
                <a:solidFill>
                  <a:schemeClr val="tx1"/>
                </a:solidFill>
              </a:rPr>
              <a:t> (</a:t>
            </a:r>
            <a:r>
              <a:rPr lang="en-US" sz="2500" b="1" dirty="0" smtClean="0">
                <a:solidFill>
                  <a:schemeClr val="tx1"/>
                </a:solidFill>
              </a:rPr>
              <a:t>pharyngeal</a:t>
            </a:r>
            <a:r>
              <a:rPr lang="ru-RU" sz="2500" b="1" dirty="0" smtClean="0">
                <a:solidFill>
                  <a:schemeClr val="tx1"/>
                </a:solidFill>
              </a:rPr>
              <a:t>)</a:t>
            </a:r>
            <a:r>
              <a:rPr lang="ru-RU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губно-губные</a:t>
            </a:r>
            <a:r>
              <a:rPr lang="ru-RU" sz="2500" dirty="0" smtClean="0">
                <a:solidFill>
                  <a:schemeClr val="tx1"/>
                </a:solidFill>
              </a:rPr>
              <a:t>,  </a:t>
            </a:r>
            <a:r>
              <a:rPr lang="ru-RU" sz="2500" i="1" dirty="0" smtClean="0">
                <a:solidFill>
                  <a:schemeClr val="tx1"/>
                </a:solidFill>
              </a:rPr>
              <a:t>губно-зубные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i="1" dirty="0" smtClean="0">
                <a:solidFill>
                  <a:schemeClr val="tx1"/>
                </a:solidFill>
              </a:rPr>
              <a:t>зубные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i="1" dirty="0" smtClean="0">
                <a:solidFill>
                  <a:schemeClr val="tx1"/>
                </a:solidFill>
              </a:rPr>
              <a:t>межзубные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i="1" dirty="0" smtClean="0">
                <a:solidFill>
                  <a:schemeClr val="tx1"/>
                </a:solidFill>
              </a:rPr>
              <a:t>альвеолярные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i="1" dirty="0" smtClean="0">
                <a:solidFill>
                  <a:schemeClr val="tx1"/>
                </a:solidFill>
              </a:rPr>
              <a:t>палатальные (нёбные)</a:t>
            </a:r>
            <a:r>
              <a:rPr lang="ru-RU" sz="2500" dirty="0" smtClean="0">
                <a:solidFill>
                  <a:schemeClr val="tx1"/>
                </a:solidFill>
              </a:rPr>
              <a:t>,  </a:t>
            </a:r>
            <a:r>
              <a:rPr lang="ru-RU" sz="2500" i="1" dirty="0" smtClean="0">
                <a:solidFill>
                  <a:schemeClr val="tx1"/>
                </a:solidFill>
              </a:rPr>
              <a:t>задненёбные (заднеязычные)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i="1" dirty="0" smtClean="0">
                <a:solidFill>
                  <a:schemeClr val="tx1"/>
                </a:solidFill>
              </a:rPr>
              <a:t>гортанные</a:t>
            </a:r>
            <a:r>
              <a:rPr lang="en-US" sz="2500" dirty="0" smtClean="0">
                <a:solidFill>
                  <a:schemeClr val="tx1"/>
                </a:solidFill>
              </a:rPr>
              <a:t>)</a:t>
            </a:r>
            <a:endParaRPr lang="ru-RU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4 presence or absence of voice (</a:t>
            </a:r>
            <a:r>
              <a:rPr lang="en-US" sz="2500" b="1" dirty="0" smtClean="0">
                <a:solidFill>
                  <a:schemeClr val="tx1"/>
                </a:solidFill>
              </a:rPr>
              <a:t>voiced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b="1" dirty="0" smtClean="0">
                <a:solidFill>
                  <a:schemeClr val="tx1"/>
                </a:solidFill>
              </a:rPr>
              <a:t>voiceless</a:t>
            </a:r>
            <a:r>
              <a:rPr lang="ru-RU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звонкие</a:t>
            </a:r>
            <a:r>
              <a:rPr lang="ru-RU" sz="2500" dirty="0" smtClean="0">
                <a:solidFill>
                  <a:schemeClr val="tx1"/>
                </a:solidFill>
              </a:rPr>
              <a:t> и </a:t>
            </a:r>
            <a:r>
              <a:rPr lang="ru-RU" sz="2500" i="1" dirty="0" smtClean="0">
                <a:solidFill>
                  <a:schemeClr val="tx1"/>
                </a:solidFill>
              </a:rPr>
              <a:t>глухие</a:t>
            </a:r>
            <a:r>
              <a:rPr lang="en-US" sz="2500" dirty="0" smtClean="0">
                <a:solidFill>
                  <a:schemeClr val="tx1"/>
                </a:solidFill>
              </a:rPr>
              <a:t>) </a:t>
            </a:r>
            <a:endParaRPr lang="ru-RU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5 force of articulation (</a:t>
            </a:r>
            <a:r>
              <a:rPr lang="en-US" sz="2500" b="1" dirty="0" smtClean="0">
                <a:solidFill>
                  <a:schemeClr val="tx1"/>
                </a:solidFill>
              </a:rPr>
              <a:t>lenis</a:t>
            </a:r>
            <a:r>
              <a:rPr lang="en-US" sz="2500" dirty="0" smtClean="0">
                <a:solidFill>
                  <a:schemeClr val="tx1"/>
                </a:solidFill>
              </a:rPr>
              <a:t> and </a:t>
            </a:r>
            <a:r>
              <a:rPr lang="en-US" sz="2500" b="1" dirty="0" err="1" smtClean="0">
                <a:solidFill>
                  <a:schemeClr val="tx1"/>
                </a:solidFill>
              </a:rPr>
              <a:t>fогtis</a:t>
            </a:r>
            <a:r>
              <a:rPr lang="en-US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слабые</a:t>
            </a:r>
            <a:r>
              <a:rPr lang="ru-RU" sz="2500" dirty="0" smtClean="0">
                <a:solidFill>
                  <a:schemeClr val="tx1"/>
                </a:solidFill>
              </a:rPr>
              <a:t> и </a:t>
            </a:r>
            <a:r>
              <a:rPr lang="ru-RU" sz="2500" i="1" dirty="0" smtClean="0">
                <a:solidFill>
                  <a:schemeClr val="tx1"/>
                </a:solidFill>
              </a:rPr>
              <a:t>сильные</a:t>
            </a:r>
            <a:r>
              <a:rPr lang="en-US" sz="2500" dirty="0" smtClean="0">
                <a:solidFill>
                  <a:schemeClr val="tx1"/>
                </a:solidFill>
              </a:rPr>
              <a:t>) </a:t>
            </a:r>
            <a:endParaRPr lang="ru-RU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6 position of the soft palate (</a:t>
            </a:r>
            <a:r>
              <a:rPr lang="en-US" sz="2500" b="1" dirty="0" smtClean="0">
                <a:solidFill>
                  <a:schemeClr val="tx1"/>
                </a:solidFill>
              </a:rPr>
              <a:t>oral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b="1" dirty="0" smtClean="0">
                <a:solidFill>
                  <a:schemeClr val="tx1"/>
                </a:solidFill>
              </a:rPr>
              <a:t>nasal</a:t>
            </a:r>
            <a:r>
              <a:rPr lang="en-US" sz="2500" dirty="0" smtClean="0">
                <a:solidFill>
                  <a:schemeClr val="tx1"/>
                </a:solidFill>
              </a:rPr>
              <a:t> – </a:t>
            </a:r>
            <a:r>
              <a:rPr lang="ru-RU" sz="2500" i="1" dirty="0" smtClean="0">
                <a:solidFill>
                  <a:schemeClr val="tx1"/>
                </a:solidFill>
              </a:rPr>
              <a:t>ротовые</a:t>
            </a:r>
            <a:r>
              <a:rPr lang="ru-RU" sz="2500" dirty="0" smtClean="0">
                <a:solidFill>
                  <a:schemeClr val="tx1"/>
                </a:solidFill>
              </a:rPr>
              <a:t> и </a:t>
            </a:r>
            <a:r>
              <a:rPr lang="ru-RU" sz="2500" i="1" dirty="0" smtClean="0">
                <a:solidFill>
                  <a:schemeClr val="tx1"/>
                </a:solidFill>
              </a:rPr>
              <a:t>носовые</a:t>
            </a:r>
            <a:r>
              <a:rPr lang="en-US" sz="2500" dirty="0" smtClean="0">
                <a:solidFill>
                  <a:schemeClr val="tx1"/>
                </a:solidFill>
              </a:rPr>
              <a:t>) </a:t>
            </a:r>
            <a:endParaRPr lang="ru-RU" sz="2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Sound classes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446</TotalTime>
  <Words>660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PHONETICS…</vt:lpstr>
      <vt:lpstr>Phonetics </vt:lpstr>
      <vt:lpstr>Speech organs</vt:lpstr>
      <vt:lpstr>General notions and definitions</vt:lpstr>
      <vt:lpstr>Sound classes</vt:lpstr>
      <vt:lpstr>Sound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Phonetics…</dc:title>
  <dc:creator>Марианна</dc:creator>
  <cp:lastModifiedBy>Марианна</cp:lastModifiedBy>
  <cp:revision>40</cp:revision>
  <dcterms:created xsi:type="dcterms:W3CDTF">2021-09-08T12:16:45Z</dcterms:created>
  <dcterms:modified xsi:type="dcterms:W3CDTF">2021-11-06T16:10:17Z</dcterms:modified>
</cp:coreProperties>
</file>