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7E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8B3558A-4C1C-4B46-938B-E1111C6197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D79EF1-2170-4823-80F4-CC4DB0585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AB60B1-5B76-4953-8353-2A2CB4AE3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B7A924-894C-41B0-BE98-0CB532E1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FA220C-B155-47D6-AA72-4C25B470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B58671-BBAA-4671-8AA8-7FEC9BF28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4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0E98-C383-4AE4-8B3E-B0B2C0773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0B71E8-6A02-4841-B47F-0FCEB2103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BA7FC5-65B2-4152-939B-050559F2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D682C4-6968-4FA2-B3A4-1E82FC99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9B61DE-369A-4D3B-A3A1-188A4396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8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7E0B9A-D731-4AE2-A452-15C16FF70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59B55A-BD32-4C87-B7CB-C2D3F544A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17C6D8-8CD7-4F15-B081-F11E9389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92806B-C4BB-4963-B99D-F0586929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59F066-EA32-481D-A847-F90450FE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C5BA5-341D-4FA3-9282-12B53E41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1AB532-EAB3-4E4E-B2ED-5188C904B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688E56-7B89-431D-8E62-10ADA961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05ACE1-7DE7-4799-9748-CE34F235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798FA7-2D4D-4E09-AE98-290C2C95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96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C678B-71C0-4C6D-A7C4-196B4FA3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6BCFF8-E216-4AE7-93D1-FFA4152F9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17581A-9D84-401B-B9A5-814D3E70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11E74-1B75-4D4C-9DEB-E4C29F2E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7D4CB0-9FFD-4D2C-972F-1A130FC3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7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5FA0D-24CA-4C85-B16F-C11E43F3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51E6E-AD82-45E0-B873-1D94B5593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24E45C-CA60-49EA-BBBF-EE79DC8AC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EC2DD1-FA9A-4559-A652-4E5B3D10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CE5D10-5D28-416B-9BC8-E5F68B91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D3C8D7-6EED-4E86-BE56-5B6091EC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9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090637-C535-408D-B3CE-BC65F093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DC2000-A6CA-42CF-B681-313D05753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19BCB6-3A00-408C-9DDB-B7899E338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1FC487-C59A-4431-8498-C518022E0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D71245-CDA3-4C56-9676-FEFD178C5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54324B-BF4D-4785-AEA3-E43BD7D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3DE0EC-87BE-4804-96B9-374B930F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327DE0-F9EF-4AC7-9F67-E764AC81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120B0-801B-469D-A659-1A282B2C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40E712-435E-4CD5-B5A1-DBE9E09F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694D6A-BAF6-4D5E-8764-49D25D4A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E78966-9767-4C94-8B65-D8FE0F66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7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8644FF-888B-4BBB-9143-3F521367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1247F3-0442-4578-A8C5-2952C205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0FF058-9B10-45CE-A72E-11A6F48D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61B00-9DDD-4982-9D69-0D5DBAA4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A12762-0AC4-4C1C-BD74-DBB34C7E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3B18EF-C9B0-4750-8DCE-4920C4DDD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C2D7D5-9BC0-4B6A-8935-39C26D672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598F2C-CA6F-44D0-8CD2-C0A79787E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F923FF-4327-4EA7-9E83-309A7DF9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3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A5D48-1FA5-442F-AD8A-7F7921E2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B452DD4-34EE-4FD7-8F9D-6157CB8DD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3D7B90-0D08-437A-8E27-F8227D153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40EBB9-1C26-4E54-B812-38DECFD5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4F84E2-C773-4F78-BFD9-BBAE5B2CC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7D21C4-5114-4E6A-92B2-70C45A92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84D1F1A-F46A-48AC-B890-79DD369D524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D2102-2393-46C4-B215-A881091D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7291F-55BC-4032-B3DC-C05B7FABB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7363C3-76B9-4E7E-89BF-C992C1FD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3A46-BC3E-42D6-9896-D75304F76D89}" type="datetimeFigureOut">
              <a:rPr lang="ru-RU" smtClean="0"/>
              <a:t>10.04.2022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62B3C-EE30-4203-8AE6-1A8BC6F21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21208D-BC60-4889-8C47-06BA8A9FF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F16F-FE86-4626-9A85-DB4104A4C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8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57088-11E4-4B1F-BDD0-CCCB26356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771" y="731519"/>
            <a:ext cx="6727371" cy="343553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6600" dirty="0"/>
              <a:t/>
            </a:r>
            <a:br>
              <a:rPr lang="ru-RU" sz="6600" dirty="0"/>
            </a:br>
            <a:r>
              <a:rPr lang="ru-RU" sz="6600" b="1" dirty="0" smtClean="0">
                <a:solidFill>
                  <a:srgbClr val="B47E50"/>
                </a:solidFill>
                <a:latin typeface="+mn-lt"/>
              </a:rPr>
              <a:t>СПЕЦИФИКА ПЕРЕВОДА РЕКЛАМНЫХ ТЕКСТОВ</a:t>
            </a:r>
            <a:r>
              <a:rPr lang="en-US" sz="6600" b="1" dirty="0" smtClean="0">
                <a:solidFill>
                  <a:srgbClr val="B47E50"/>
                </a:solidFill>
                <a:latin typeface="+mn-lt"/>
              </a:rPr>
              <a:t> </a:t>
            </a:r>
            <a:endParaRPr lang="ru-RU" sz="6600" b="1" dirty="0">
              <a:solidFill>
                <a:srgbClr val="B47E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0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ТРОПЫ</a:t>
            </a:r>
            <a:endParaRPr lang="en-US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аллегория, гипербола, ирония</a:t>
            </a:r>
            <a:r>
              <a:rPr lang="ru-RU" sz="3600" dirty="0" smtClean="0"/>
              <a:t>,</a:t>
            </a:r>
          </a:p>
          <a:p>
            <a:pPr marL="0" indent="0">
              <a:buNone/>
            </a:pPr>
            <a:r>
              <a:rPr lang="ru-RU" sz="3600" dirty="0" smtClean="0"/>
              <a:t>метафора, </a:t>
            </a:r>
            <a:br>
              <a:rPr lang="ru-RU" sz="3600" dirty="0" smtClean="0"/>
            </a:br>
            <a:r>
              <a:rPr lang="ru-RU" sz="3600" dirty="0" smtClean="0"/>
              <a:t>метонимия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персонификация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перифраз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синекдоха, </a:t>
            </a:r>
            <a:r>
              <a:rPr lang="ru-RU" sz="3600" dirty="0"/>
              <a:t>сравнение, эпитет.</a:t>
            </a:r>
            <a:r>
              <a:rPr lang="ru-RU" sz="3600" dirty="0"/>
              <a:t> </a:t>
            </a:r>
            <a:br>
              <a:rPr lang="ru-RU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54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Во многих аспектах реклама – это </a:t>
            </a:r>
            <a:r>
              <a:rPr lang="ru-RU" sz="4000" b="1" u="sng" dirty="0"/>
              <a:t>игра. </a:t>
            </a:r>
            <a:r>
              <a:rPr lang="ru-RU" sz="4000" dirty="0"/>
              <a:t>Методы игры обращаются </a:t>
            </a:r>
            <a:r>
              <a:rPr lang="ru-RU" sz="4000" dirty="0" smtClean="0"/>
              <a:t>к эмоциям </a:t>
            </a:r>
            <a:r>
              <a:rPr lang="ru-RU" sz="4000" dirty="0"/>
              <a:t>и логическому пониманию одновременно, что развлекает адресата </a:t>
            </a:r>
            <a:r>
              <a:rPr lang="ru-RU" sz="4000" dirty="0" smtClean="0"/>
              <a:t>и приводит </a:t>
            </a:r>
            <a:r>
              <a:rPr lang="ru-RU" sz="4000" dirty="0"/>
              <a:t>его к непроизвольному восприятию.</a:t>
            </a:r>
            <a:r>
              <a:rPr lang="ru-RU" sz="4000" dirty="0"/>
              <a:t> </a:t>
            </a:r>
            <a:br>
              <a:rPr lang="ru-RU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22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Игра может быть построена на рифме</a:t>
            </a:r>
            <a:r>
              <a:rPr lang="ru-RU" u="sng" dirty="0" smtClean="0"/>
              <a:t>:</a:t>
            </a:r>
          </a:p>
          <a:p>
            <a:pPr marL="0" indent="0">
              <a:buNone/>
            </a:pPr>
            <a:r>
              <a:rPr lang="ru-RU" u="sng" dirty="0"/>
              <a:t/>
            </a:r>
            <a:br>
              <a:rPr lang="ru-RU" u="sng" dirty="0"/>
            </a:br>
            <a:r>
              <a:rPr lang="en-US" dirty="0"/>
              <a:t>A fresh way to start the day → </a:t>
            </a:r>
            <a:r>
              <a:rPr lang="ru-RU" dirty="0"/>
              <a:t>Новый способ начать день. (</a:t>
            </a:r>
            <a:r>
              <a:rPr lang="en-US" dirty="0"/>
              <a:t>Nasal Spray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Dristan </a:t>
            </a:r>
            <a:r>
              <a:rPr lang="en-US" dirty="0"/>
              <a:t>Spray and tablets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some flash to the splash → </a:t>
            </a:r>
            <a:r>
              <a:rPr lang="ru-RU" dirty="0"/>
              <a:t>Капли блеска в бриллиантовом всплеске</a:t>
            </a:r>
            <a:r>
              <a:rPr lang="ru-RU" dirty="0" smtClean="0"/>
              <a:t>! (</a:t>
            </a:r>
            <a:r>
              <a:rPr lang="en-US" dirty="0"/>
              <a:t>Maybelline company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Shake – up your make – up → </a:t>
            </a:r>
            <a:r>
              <a:rPr lang="ru-RU" dirty="0"/>
              <a:t>Совершенный тональный крем с </a:t>
            </a:r>
            <a:r>
              <a:rPr lang="ru-RU" dirty="0" smtClean="0"/>
              <a:t>эффектом пудры</a:t>
            </a:r>
            <a:r>
              <a:rPr lang="ru-RU" dirty="0"/>
              <a:t>. (</a:t>
            </a:r>
            <a:r>
              <a:rPr lang="en-US" dirty="0"/>
              <a:t>Foundation Wonder Finish, Maybelline company)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Black" panose="020B0A04020102020204" pitchFamily="34" charset="0"/>
              </a:rPr>
              <a:t>Метод аллитерации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br>
              <a:rPr lang="ru-RU" b="1" dirty="0">
                <a:latin typeface="Arial Black" panose="020B0A04020102020204" pitchFamily="34" charset="0"/>
              </a:rPr>
            </a:b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Live life with a smile → </a:t>
            </a:r>
            <a:r>
              <a:rPr lang="en-US" sz="4000" i="1" dirty="0" err="1"/>
              <a:t>Живи</a:t>
            </a:r>
            <a:r>
              <a:rPr lang="en-US" sz="4000" i="1" dirty="0"/>
              <a:t> с </a:t>
            </a:r>
            <a:r>
              <a:rPr lang="en-US" sz="4000" i="1" dirty="0" err="1"/>
              <a:t>улыбкой</a:t>
            </a:r>
            <a:r>
              <a:rPr lang="en-US" sz="4000" i="1" dirty="0"/>
              <a:t>! (Lip Care Gloss &amp; Shine, Nivea)</a:t>
            </a:r>
            <a:r>
              <a:rPr lang="en-US" sz="4000" dirty="0"/>
              <a:t> </a:t>
            </a: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r>
              <a:rPr lang="en-US" sz="3600" i="1" dirty="0"/>
              <a:t>Maybe she’s born with it. Maybe it’s Maybelline → </a:t>
            </a:r>
            <a:r>
              <a:rPr lang="ru-RU" sz="3600" i="1" dirty="0"/>
              <a:t>Все в восторге от тебя, </a:t>
            </a:r>
            <a:r>
              <a:rPr lang="ru-RU" sz="3600" i="1" dirty="0" smtClean="0"/>
              <a:t>а ты </a:t>
            </a:r>
            <a:r>
              <a:rPr lang="ru-RU" sz="3600" i="1" dirty="0"/>
              <a:t>от </a:t>
            </a:r>
            <a:r>
              <a:rPr lang="en-US" sz="3600" i="1" dirty="0"/>
              <a:t>Maybelline.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70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/>
              <a:t>наиболее часто употребляемыми глаголами являются:</a:t>
            </a:r>
            <a:r>
              <a:rPr lang="ru-RU" sz="4000" dirty="0"/>
              <a:t> </a:t>
            </a:r>
            <a:r>
              <a:rPr lang="en-US" sz="3200" b="1" dirty="0">
                <a:solidFill>
                  <a:srgbClr val="7030A0"/>
                </a:solidFill>
              </a:rPr>
              <a:t>buy, try, ask, get, see, call, feel, taste, watch,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smell, find, listen, drive, let, look, drink, do, discover, start, enjoy.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ru-RU" sz="3200" b="1" dirty="0">
                <a:solidFill>
                  <a:srgbClr val="7030A0"/>
                </a:solidFill>
              </a:rPr>
              <a:t/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600" dirty="0"/>
              <a:t>Наиболее распространенные существительные:</a:t>
            </a:r>
            <a:r>
              <a:rPr lang="ru-RU" dirty="0"/>
              <a:t> </a:t>
            </a:r>
            <a:r>
              <a:rPr lang="ru-RU" sz="4000" b="1" dirty="0">
                <a:solidFill>
                  <a:srgbClr val="7030A0"/>
                </a:solidFill>
              </a:rPr>
              <a:t>“</a:t>
            </a:r>
            <a:r>
              <a:rPr lang="ru-RU" sz="4000" b="1" dirty="0" err="1">
                <a:solidFill>
                  <a:srgbClr val="7030A0"/>
                </a:solidFill>
              </a:rPr>
              <a:t>world</a:t>
            </a:r>
            <a:r>
              <a:rPr lang="ru-RU" sz="4000" b="1" dirty="0">
                <a:solidFill>
                  <a:srgbClr val="7030A0"/>
                </a:solidFill>
              </a:rPr>
              <a:t>”, “</a:t>
            </a:r>
            <a:r>
              <a:rPr lang="ru-RU" sz="4000" b="1" dirty="0" err="1">
                <a:solidFill>
                  <a:srgbClr val="7030A0"/>
                </a:solidFill>
              </a:rPr>
              <a:t>freedom</a:t>
            </a:r>
            <a:r>
              <a:rPr lang="ru-RU" sz="4000" b="1" dirty="0">
                <a:solidFill>
                  <a:srgbClr val="7030A0"/>
                </a:solidFill>
              </a:rPr>
              <a:t>”, “</a:t>
            </a:r>
            <a:r>
              <a:rPr lang="ru-RU" sz="4000" b="1" dirty="0" err="1">
                <a:solidFill>
                  <a:srgbClr val="7030A0"/>
                </a:solidFill>
              </a:rPr>
              <a:t>safety</a:t>
            </a:r>
            <a:r>
              <a:rPr lang="ru-RU" sz="4000" b="1" dirty="0">
                <a:solidFill>
                  <a:srgbClr val="7030A0"/>
                </a:solidFill>
              </a:rPr>
              <a:t>”, “</a:t>
            </a:r>
            <a:r>
              <a:rPr lang="ru-RU" sz="4000" b="1" dirty="0" err="1">
                <a:solidFill>
                  <a:srgbClr val="7030A0"/>
                </a:solidFill>
              </a:rPr>
              <a:t>life</a:t>
            </a:r>
            <a:r>
              <a:rPr lang="ru-RU" sz="4000" b="1" dirty="0">
                <a:solidFill>
                  <a:srgbClr val="7030A0"/>
                </a:solidFill>
              </a:rPr>
              <a:t>”, “</a:t>
            </a:r>
            <a:r>
              <a:rPr lang="ru-RU" sz="4000" b="1" dirty="0" err="1">
                <a:solidFill>
                  <a:srgbClr val="7030A0"/>
                </a:solidFill>
              </a:rPr>
              <a:t>magic</a:t>
            </a:r>
            <a:r>
              <a:rPr lang="ru-RU" sz="4000" b="1" dirty="0" smtClean="0">
                <a:solidFill>
                  <a:srgbClr val="7030A0"/>
                </a:solidFill>
              </a:rPr>
              <a:t>”, “</a:t>
            </a:r>
            <a:r>
              <a:rPr lang="ru-RU" sz="4000" b="1" dirty="0" err="1">
                <a:solidFill>
                  <a:srgbClr val="7030A0"/>
                </a:solidFill>
              </a:rPr>
              <a:t>style</a:t>
            </a:r>
            <a:r>
              <a:rPr lang="ru-RU" sz="4000" b="1" dirty="0">
                <a:solidFill>
                  <a:srgbClr val="7030A0"/>
                </a:solidFill>
              </a:rPr>
              <a:t>”.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br>
              <a:rPr lang="ru-RU" sz="4000" b="1" dirty="0">
                <a:solidFill>
                  <a:srgbClr val="7030A0"/>
                </a:solidFill>
              </a:rPr>
            </a:b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5211"/>
            <a:ext cx="10515600" cy="530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200" dirty="0" smtClean="0"/>
              <a:t>Чаще </a:t>
            </a:r>
            <a:r>
              <a:rPr lang="ru-RU" sz="3200" dirty="0"/>
              <a:t>всего </a:t>
            </a:r>
            <a:r>
              <a:rPr lang="ru-RU" sz="3200" dirty="0" smtClean="0"/>
              <a:t>используется </a:t>
            </a:r>
            <a:r>
              <a:rPr lang="ru-RU" sz="3200" dirty="0"/>
              <a:t>метод приблизительного перевода при переводе рекламных объявлений и лозунгов, потому что важно </a:t>
            </a:r>
            <a:r>
              <a:rPr lang="ru-RU" sz="3200" dirty="0" smtClean="0"/>
              <a:t>учитывать национальные </a:t>
            </a:r>
            <a:r>
              <a:rPr lang="ru-RU" sz="3200" dirty="0"/>
              <a:t>и культурные </a:t>
            </a:r>
            <a:r>
              <a:rPr lang="ru-RU" sz="3200" dirty="0" smtClean="0"/>
              <a:t>особенности аудитории </a:t>
            </a:r>
          </a:p>
          <a:p>
            <a:pPr marL="0" indent="0">
              <a:buNone/>
            </a:pPr>
            <a:r>
              <a:rPr lang="ru-RU" sz="3200" dirty="0" smtClean="0"/>
              <a:t>	В </a:t>
            </a:r>
            <a:r>
              <a:rPr lang="ru-RU" sz="3200" dirty="0"/>
              <a:t>некоторых случаях лозунг может быть оставлен без перевода, </a:t>
            </a:r>
            <a:r>
              <a:rPr lang="ru-RU" sz="3200" dirty="0" smtClean="0"/>
              <a:t>когда необходимо </a:t>
            </a:r>
            <a:r>
              <a:rPr lang="ru-RU" sz="3200" dirty="0"/>
              <a:t>подчеркнуть его иностранное происхождение и, следовательно</a:t>
            </a:r>
            <a:r>
              <a:rPr lang="ru-RU" sz="3200" dirty="0" smtClean="0"/>
              <a:t>, качество </a:t>
            </a:r>
            <a:r>
              <a:rPr lang="ru-RU" sz="3200" dirty="0"/>
              <a:t>продукта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: </a:t>
            </a:r>
            <a:r>
              <a:rPr lang="ru-RU" sz="3200" b="1" dirty="0" smtClean="0">
                <a:solidFill>
                  <a:srgbClr val="0070C0"/>
                </a:solidFill>
              </a:rPr>
              <a:t>“</a:t>
            </a:r>
            <a:r>
              <a:rPr lang="ru-RU" sz="3200" b="1" dirty="0" err="1">
                <a:solidFill>
                  <a:srgbClr val="0070C0"/>
                </a:solidFill>
              </a:rPr>
              <a:t>Volkswagen</a:t>
            </a:r>
            <a:r>
              <a:rPr lang="ru-RU" sz="3200" b="1" dirty="0">
                <a:solidFill>
                  <a:srgbClr val="0070C0"/>
                </a:solidFill>
              </a:rPr>
              <a:t>. </a:t>
            </a:r>
            <a:r>
              <a:rPr lang="ru-RU" sz="3200" b="1" dirty="0" err="1">
                <a:solidFill>
                  <a:srgbClr val="0070C0"/>
                </a:solidFill>
              </a:rPr>
              <a:t>Das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Auto</a:t>
            </a:r>
            <a:r>
              <a:rPr lang="ru-RU" sz="3200" b="1" dirty="0">
                <a:solidFill>
                  <a:srgbClr val="0070C0"/>
                </a:solidFill>
              </a:rPr>
              <a:t>”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Nova" panose="020B0504020202020204" pitchFamily="34" charset="0"/>
              </a:rPr>
              <a:t>Некоторые </a:t>
            </a:r>
            <a:r>
              <a:rPr lang="ru-RU" b="1" dirty="0">
                <a:solidFill>
                  <a:srgbClr val="7030A0"/>
                </a:solidFill>
                <a:latin typeface="Arial Nova" panose="020B0504020202020204" pitchFamily="34" charset="0"/>
              </a:rPr>
              <a:t>характеристики рекламы:</a:t>
            </a:r>
            <a:r>
              <a:rPr lang="ru-RU" b="1" dirty="0">
                <a:solidFill>
                  <a:srgbClr val="7030A0"/>
                </a:solidFill>
                <a:latin typeface="Arial Nova" panose="020B0504020202020204" pitchFamily="34" charset="0"/>
              </a:rPr>
              <a:t> </a:t>
            </a:r>
            <a:br>
              <a:rPr lang="ru-RU" b="1" dirty="0">
                <a:solidFill>
                  <a:srgbClr val="7030A0"/>
                </a:solidFill>
                <a:latin typeface="Arial Nova" panose="020B0504020202020204" pitchFamily="34" charset="0"/>
              </a:rPr>
            </a:br>
            <a:endParaRPr lang="en-US" b="1" dirty="0">
              <a:solidFill>
                <a:srgbClr val="7030A0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32411"/>
            <a:ext cx="11035937" cy="48445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использование </a:t>
            </a:r>
            <a:r>
              <a:rPr lang="ru-RU" sz="3200" dirty="0"/>
              <a:t>множества глаголов в императиве (купить, увидеть, попробовать, насладиться, </a:t>
            </a:r>
            <a:r>
              <a:rPr lang="ru-RU" sz="3200" dirty="0" smtClean="0"/>
              <a:t>почувствовать</a:t>
            </a:r>
            <a:r>
              <a:rPr lang="ru-RU" sz="3200" dirty="0"/>
              <a:t>, открыть</a:t>
            </a:r>
            <a:r>
              <a:rPr lang="ru-RU" sz="3200" dirty="0" smtClean="0"/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большое </a:t>
            </a:r>
            <a:r>
              <a:rPr lang="ru-RU" sz="3200" dirty="0"/>
              <a:t>количество эмоционально окрашенных </a:t>
            </a:r>
            <a:r>
              <a:rPr lang="ru-RU" sz="3200" dirty="0" smtClean="0"/>
              <a:t>прилагательных и </a:t>
            </a:r>
            <a:r>
              <a:rPr lang="ru-RU" sz="3200" dirty="0"/>
              <a:t>наречий (лучшие, фантастические, супер, </a:t>
            </a:r>
            <a:r>
              <a:rPr lang="ru-RU" sz="3200" dirty="0" err="1"/>
              <a:t>гипер</a:t>
            </a:r>
            <a:r>
              <a:rPr lang="ru-RU" sz="3200" dirty="0"/>
              <a:t>, сказочные</a:t>
            </a:r>
            <a:r>
              <a:rPr lang="ru-RU" sz="3200" dirty="0" smtClean="0"/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обращение </a:t>
            </a:r>
            <a:r>
              <a:rPr lang="ru-RU" sz="3200" dirty="0"/>
              <a:t>к покупателю</a:t>
            </a:r>
            <a:r>
              <a:rPr lang="ru-RU" sz="3200" dirty="0" smtClean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использование </a:t>
            </a:r>
            <a:r>
              <a:rPr lang="ru-RU" sz="3200" dirty="0"/>
              <a:t>различных стилистических приемов, таких </a:t>
            </a:r>
            <a:r>
              <a:rPr lang="ru-RU" sz="3200" dirty="0" smtClean="0"/>
              <a:t>как метафоры</a:t>
            </a:r>
            <a:r>
              <a:rPr lang="ru-RU" sz="3200" dirty="0"/>
              <a:t>, сравнения, прилагательные рифмы и т. д</a:t>
            </a:r>
            <a:r>
              <a:rPr lang="ru-RU" sz="3200" dirty="0"/>
              <a:t> </a:t>
            </a:r>
            <a:br>
              <a:rPr lang="ru-RU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28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замены 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и преобразования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b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/>
              <a:t>Грамматические</a:t>
            </a:r>
            <a:r>
              <a:rPr lang="ru-RU" dirty="0"/>
              <a:t> </a:t>
            </a:r>
            <a:r>
              <a:rPr lang="ru-RU" sz="4000" dirty="0" smtClean="0"/>
              <a:t>преобразования состоят из </a:t>
            </a:r>
            <a:r>
              <a:rPr lang="ru-RU" sz="4000" dirty="0"/>
              <a:t>замены частей речи и их применения в процессе перевода. </a:t>
            </a:r>
            <a:r>
              <a:rPr lang="ru-RU" sz="4000" dirty="0" smtClean="0"/>
              <a:t>Применение грамматических </a:t>
            </a:r>
            <a:r>
              <a:rPr lang="ru-RU" sz="4000" dirty="0"/>
              <a:t>преобразований не предполагает существенных </a:t>
            </a:r>
            <a:r>
              <a:rPr lang="ru-RU" sz="4000" dirty="0" smtClean="0"/>
              <a:t>изменений исходного </a:t>
            </a:r>
            <a:r>
              <a:rPr lang="ru-RU" sz="4000" dirty="0"/>
              <a:t>содержания.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70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171123"/>
          </a:xfrm>
        </p:spPr>
        <p:txBody>
          <a:bodyPr>
            <a:normAutofit/>
          </a:bodyPr>
          <a:lstStyle/>
          <a:p>
            <a:r>
              <a:rPr lang="ru-RU" dirty="0" smtClean="0"/>
              <a:t>Суть </a:t>
            </a:r>
            <a:r>
              <a:rPr lang="ru-RU" sz="3200" b="1" dirty="0" smtClean="0"/>
              <a:t>лексических </a:t>
            </a:r>
            <a:r>
              <a:rPr lang="ru-RU" dirty="0" smtClean="0"/>
              <a:t>преобразований состоит </a:t>
            </a:r>
            <a:r>
              <a:rPr lang="ru-RU" dirty="0"/>
              <a:t>в передаче исходного содержания неадекватными лексическими средствами перевода, которые как единицы лексической системы языка перевода неэквивалентны используемым средствам исходного языка. Лексические преобразования могут представлять собой существенный аспект перевода, привести к действительно заметным изменениям </a:t>
            </a:r>
            <a:r>
              <a:rPr lang="ru-RU" dirty="0" smtClean="0"/>
              <a:t>в переводимом </a:t>
            </a:r>
            <a:r>
              <a:rPr lang="ru-RU" dirty="0"/>
              <a:t>тексте. Основные способы лексических преобразований: </a:t>
            </a:r>
            <a:r>
              <a:rPr lang="ru-RU" b="1" dirty="0"/>
              <a:t>транслитерация, и лексико-семантические замены </a:t>
            </a:r>
            <a:r>
              <a:rPr lang="ru-RU" dirty="0"/>
              <a:t>(конкретное определение, обобщение, </a:t>
            </a:r>
            <a:r>
              <a:rPr lang="ru-RU" u="sng" dirty="0"/>
              <a:t>модуляция или семантическое развитие</a:t>
            </a:r>
            <a:r>
              <a:rPr lang="ru-RU" dirty="0"/>
              <a:t>)</a:t>
            </a:r>
            <a:r>
              <a:rPr lang="ru-RU" dirty="0"/>
              <a:t> 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7030A0"/>
                </a:solidFill>
              </a:rPr>
              <a:t>Lipstick Rouge </a:t>
            </a:r>
            <a:r>
              <a:rPr lang="en-US" b="1" i="1" dirty="0" err="1">
                <a:solidFill>
                  <a:srgbClr val="7030A0"/>
                </a:solidFill>
              </a:rPr>
              <a:t>Hyperfix</a:t>
            </a:r>
            <a:r>
              <a:rPr lang="en-US" b="1" i="1" dirty="0">
                <a:solidFill>
                  <a:srgbClr val="7030A0"/>
                </a:solidFill>
              </a:rPr>
              <a:t>, </a:t>
            </a:r>
            <a:r>
              <a:rPr lang="en-US" b="1" i="1" dirty="0" err="1">
                <a:solidFill>
                  <a:srgbClr val="7030A0"/>
                </a:solidFill>
              </a:rPr>
              <a:t>Bourjois</a:t>
            </a:r>
            <a:r>
              <a:rPr lang="en-US" b="1" i="1" dirty="0">
                <a:solidFill>
                  <a:srgbClr val="7030A0"/>
                </a:solidFill>
              </a:rPr>
              <a:t> Paris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i="1" dirty="0"/>
              <a:t>New Rouge </a:t>
            </a:r>
            <a:r>
              <a:rPr lang="en-US" sz="4000" i="1" dirty="0" err="1" smtClean="0"/>
              <a:t>Hyperfix</a:t>
            </a:r>
            <a:r>
              <a:rPr lang="en-US" sz="4000" i="1" dirty="0" smtClean="0"/>
              <a:t>. </a:t>
            </a:r>
          </a:p>
          <a:p>
            <a:pPr marL="0" indent="0">
              <a:buNone/>
            </a:pPr>
            <a:r>
              <a:rPr lang="en-US" sz="4000" i="1" dirty="0" smtClean="0"/>
              <a:t>Extreme </a:t>
            </a:r>
            <a:r>
              <a:rPr lang="en-US" sz="4000" i="1" dirty="0"/>
              <a:t>hold ultra-comfort</a:t>
            </a:r>
            <a:r>
              <a:rPr lang="en-US" sz="4000" i="1" dirty="0" smtClean="0"/>
              <a:t> </a:t>
            </a:r>
          </a:p>
          <a:p>
            <a:endParaRPr lang="en-US" sz="4000" i="1" dirty="0"/>
          </a:p>
          <a:p>
            <a:r>
              <a:rPr lang="ru-RU" sz="4000" i="1" dirty="0" smtClean="0"/>
              <a:t>Новая </a:t>
            </a:r>
            <a:r>
              <a:rPr lang="ru-RU" sz="4000" i="1" dirty="0"/>
              <a:t>помада </a:t>
            </a:r>
            <a:r>
              <a:rPr lang="en-US" sz="4000" i="1" dirty="0"/>
              <a:t>Rouge </a:t>
            </a:r>
            <a:r>
              <a:rPr lang="en-US" sz="4000" i="1" dirty="0" err="1" smtClean="0"/>
              <a:t>Hyperfix</a:t>
            </a:r>
            <a:r>
              <a:rPr lang="en-US" sz="4000" i="1" dirty="0" smtClean="0"/>
              <a:t>.</a:t>
            </a:r>
            <a:r>
              <a:rPr lang="en-US" sz="4000" i="1" dirty="0"/>
              <a:t/>
            </a:r>
            <a:br>
              <a:rPr lang="en-US" sz="4000" i="1" dirty="0"/>
            </a:br>
            <a:r>
              <a:rPr lang="ru-RU" sz="4000" i="1" dirty="0" err="1" smtClean="0"/>
              <a:t>Гиперстойкость</a:t>
            </a:r>
            <a:r>
              <a:rPr lang="ru-RU" sz="4000" i="1" dirty="0"/>
              <a:t>. </a:t>
            </a:r>
            <a:r>
              <a:rPr lang="ru-RU" sz="4000" i="1" dirty="0" err="1"/>
              <a:t>Ультракомфорт</a:t>
            </a:r>
            <a:r>
              <a:rPr lang="ru-RU" sz="4000" i="1" dirty="0" smtClean="0"/>
              <a:t>.</a:t>
            </a:r>
            <a:endParaRPr lang="en-US" sz="4000" i="1" dirty="0" smtClean="0"/>
          </a:p>
          <a:p>
            <a:pPr marL="0" indent="0">
              <a:buNone/>
            </a:pP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2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ova" panose="020B0504020202020204" pitchFamily="34" charset="0"/>
              </a:rPr>
              <a:t>МОДУЛЯЦИЯ</a:t>
            </a:r>
            <a:endParaRPr lang="en-US" b="1" dirty="0">
              <a:latin typeface="Arial Nova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From cocktails to kisses, </a:t>
            </a:r>
            <a:r>
              <a:rPr lang="en-US" sz="4000" i="1" dirty="0" err="1"/>
              <a:t>Lipfinity</a:t>
            </a:r>
            <a:r>
              <a:rPr lang="en-US" sz="4000" i="1" dirty="0"/>
              <a:t> Reflections keeps your lips sparkling </a:t>
            </a:r>
            <a:r>
              <a:rPr lang="en-US" sz="4000" i="1" dirty="0" smtClean="0"/>
              <a:t>for</a:t>
            </a:r>
            <a:r>
              <a:rPr lang="ru-RU" sz="4000" i="1" dirty="0" smtClean="0"/>
              <a:t> </a:t>
            </a:r>
            <a:r>
              <a:rPr lang="en-US" sz="4000" i="1" dirty="0" smtClean="0"/>
              <a:t>up </a:t>
            </a:r>
            <a:r>
              <a:rPr lang="en-US" sz="4000" i="1" dirty="0"/>
              <a:t>to 8 hours </a:t>
            </a:r>
            <a:endParaRPr lang="ru-RU" sz="4000" i="1" dirty="0" smtClean="0"/>
          </a:p>
          <a:p>
            <a:r>
              <a:rPr lang="ru-RU" sz="4000" i="1" dirty="0" smtClean="0"/>
              <a:t>Пейте </a:t>
            </a:r>
            <a:r>
              <a:rPr lang="ru-RU" sz="4000" i="1" dirty="0"/>
              <a:t>коктейли, дарите поцелуи! С помадой </a:t>
            </a:r>
            <a:r>
              <a:rPr lang="en-US" sz="4000" i="1" dirty="0" err="1"/>
              <a:t>Lipfinity</a:t>
            </a:r>
            <a:r>
              <a:rPr lang="en-US" sz="4000" i="1" dirty="0"/>
              <a:t> Reflections </a:t>
            </a:r>
            <a:r>
              <a:rPr lang="ru-RU" sz="4000" i="1" dirty="0"/>
              <a:t>ваши губы остаются блестящими 8 часов. </a:t>
            </a:r>
            <a:r>
              <a:rPr lang="ru-RU" sz="4000" i="1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71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Black" panose="020B0A04020102020204" pitchFamily="34" charset="0"/>
              </a:rPr>
              <a:t>Метод компенсации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/>
              <a:t>T</a:t>
            </a:r>
            <a:r>
              <a:rPr lang="en-US" sz="4000" i="1" dirty="0" smtClean="0"/>
              <a:t>he </a:t>
            </a:r>
            <a:r>
              <a:rPr lang="en-US" sz="4000" i="1" dirty="0"/>
              <a:t>creamy </a:t>
            </a:r>
            <a:r>
              <a:rPr lang="en-US" sz="4000" i="1" dirty="0" smtClean="0"/>
              <a:t>semi-permanent </a:t>
            </a:r>
            <a:r>
              <a:rPr lang="en-US" sz="4000" i="1" dirty="0" err="1"/>
              <a:t>colour</a:t>
            </a:r>
            <a:r>
              <a:rPr lang="en-US" sz="4000" i="1" dirty="0"/>
              <a:t> resists 10 hours of non-stop activity </a:t>
            </a:r>
            <a:endParaRPr lang="ru-RU" sz="4000" i="1" dirty="0" smtClean="0"/>
          </a:p>
          <a:p>
            <a:pPr marL="0" indent="0">
              <a:buNone/>
            </a:pPr>
            <a:r>
              <a:rPr lang="en-US" i="1" dirty="0"/>
              <a:t/>
            </a:r>
            <a:br>
              <a:rPr lang="en-US" i="1" dirty="0"/>
            </a:br>
            <a:r>
              <a:rPr lang="en-US" sz="4000" i="1" dirty="0" err="1"/>
              <a:t>Устойчивая</a:t>
            </a:r>
            <a:r>
              <a:rPr lang="en-US" sz="4000" i="1" dirty="0"/>
              <a:t> </a:t>
            </a:r>
            <a:r>
              <a:rPr lang="en-US" sz="4000" i="1" dirty="0" err="1" smtClean="0"/>
              <a:t>помада</a:t>
            </a:r>
            <a:r>
              <a:rPr lang="ru-RU" sz="4000" i="1" dirty="0" smtClean="0"/>
              <a:t>-крем</a:t>
            </a:r>
            <a:r>
              <a:rPr lang="en-US" sz="4000" i="1" dirty="0" smtClean="0"/>
              <a:t> </a:t>
            </a:r>
            <a:r>
              <a:rPr lang="en-US" sz="4000" i="1" dirty="0" err="1"/>
              <a:t>сохраняет</a:t>
            </a:r>
            <a:r>
              <a:rPr lang="en-US" sz="4000" i="1" dirty="0"/>
              <a:t> </a:t>
            </a:r>
            <a:r>
              <a:rPr lang="en-US" sz="4000" i="1" dirty="0" err="1"/>
              <a:t>цвет</a:t>
            </a:r>
            <a:r>
              <a:rPr lang="en-US" sz="4000" i="1" dirty="0"/>
              <a:t> </a:t>
            </a:r>
            <a:r>
              <a:rPr lang="en-US" sz="4000" i="1" dirty="0" err="1"/>
              <a:t>на</a:t>
            </a:r>
            <a:r>
              <a:rPr lang="en-US" sz="4000" i="1" dirty="0"/>
              <a:t> </a:t>
            </a:r>
            <a:r>
              <a:rPr lang="en-US" sz="4000" i="1" dirty="0" err="1"/>
              <a:t>губах</a:t>
            </a:r>
            <a:r>
              <a:rPr lang="en-US" sz="4000" i="1" dirty="0"/>
              <a:t> в </a:t>
            </a:r>
            <a:r>
              <a:rPr lang="en-US" sz="4000" i="1" dirty="0" err="1"/>
              <a:t>течение</a:t>
            </a:r>
            <a:r>
              <a:rPr lang="en-US" sz="4000" i="1" dirty="0"/>
              <a:t> 10 </a:t>
            </a:r>
            <a:r>
              <a:rPr lang="en-US" sz="4000" i="1" dirty="0" err="1"/>
              <a:t>часов</a:t>
            </a:r>
            <a:r>
              <a:rPr lang="en-US" sz="4000" i="1" dirty="0"/>
              <a:t>! </a:t>
            </a: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792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56805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i="1" dirty="0"/>
              <a:t>Your fragrance – your rules </a:t>
            </a:r>
            <a:endParaRPr lang="ru-RU" sz="4400" i="1" dirty="0" smtClean="0"/>
          </a:p>
          <a:p>
            <a:pPr marL="0" indent="0">
              <a:buNone/>
            </a:pPr>
            <a:r>
              <a:rPr lang="ru-RU" sz="4400" i="1" dirty="0" smtClean="0"/>
              <a:t>Твой </a:t>
            </a:r>
            <a:r>
              <a:rPr lang="ru-RU" sz="4400" i="1" dirty="0"/>
              <a:t>аромат – твои правила (</a:t>
            </a:r>
            <a:r>
              <a:rPr lang="en-US" sz="4400" i="1" dirty="0"/>
              <a:t>Fragrance</a:t>
            </a:r>
            <a:r>
              <a:rPr lang="en-US" sz="4400" i="1" dirty="0" smtClean="0"/>
              <a:t>,</a:t>
            </a:r>
            <a:r>
              <a:rPr lang="ru-RU" sz="4400" i="1" dirty="0" smtClean="0"/>
              <a:t> </a:t>
            </a:r>
            <a:r>
              <a:rPr lang="en-US" sz="4400" i="1" dirty="0" smtClean="0"/>
              <a:t>Hugo </a:t>
            </a:r>
            <a:r>
              <a:rPr lang="en-US" sz="4400" i="1" dirty="0"/>
              <a:t>Boss AG).</a:t>
            </a:r>
            <a:r>
              <a:rPr lang="en-US" sz="4400" dirty="0"/>
              <a:t> </a:t>
            </a:r>
            <a:endParaRPr lang="ru-RU" sz="44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4400" i="1" dirty="0" smtClean="0"/>
              <a:t>- </a:t>
            </a:r>
            <a:r>
              <a:rPr lang="ru-RU" sz="4400" i="1" dirty="0" err="1" smtClean="0"/>
              <a:t>Believe</a:t>
            </a:r>
            <a:r>
              <a:rPr lang="ru-RU" sz="4400" i="1" dirty="0" smtClean="0"/>
              <a:t> </a:t>
            </a:r>
            <a:r>
              <a:rPr lang="ru-RU" sz="4400" i="1" dirty="0" err="1"/>
              <a:t>in</a:t>
            </a:r>
            <a:r>
              <a:rPr lang="ru-RU" sz="4400" i="1" dirty="0"/>
              <a:t> </a:t>
            </a:r>
            <a:r>
              <a:rPr lang="ru-RU" sz="4400" i="1" dirty="0" err="1"/>
              <a:t>beauty</a:t>
            </a:r>
            <a:r>
              <a:rPr lang="ru-RU" sz="4400" i="1" dirty="0"/>
              <a:t> </a:t>
            </a:r>
            <a:endParaRPr lang="ru-RU" sz="4400" i="1" dirty="0" smtClean="0"/>
          </a:p>
          <a:p>
            <a:pPr marL="0" indent="0">
              <a:buNone/>
            </a:pPr>
            <a:r>
              <a:rPr lang="ru-RU" sz="4400" i="1" dirty="0" smtClean="0"/>
              <a:t>Верить </a:t>
            </a:r>
            <a:r>
              <a:rPr lang="ru-RU" sz="4400" i="1" dirty="0"/>
              <a:t>в красоту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 smtClean="0"/>
          </a:p>
          <a:p>
            <a:pPr marL="0" indent="0">
              <a:buNone/>
            </a:pPr>
            <a:r>
              <a:rPr lang="en-US" sz="4800" i="1" dirty="0"/>
              <a:t>Defining beauty </a:t>
            </a:r>
            <a:endParaRPr lang="ru-RU" sz="4800" i="1" dirty="0" smtClean="0"/>
          </a:p>
          <a:p>
            <a:pPr marL="0" indent="0">
              <a:buNone/>
            </a:pPr>
            <a:r>
              <a:rPr lang="en-US" sz="4800" i="1" dirty="0" err="1" smtClean="0"/>
              <a:t>Воплощение</a:t>
            </a:r>
            <a:r>
              <a:rPr lang="en-US" sz="4800" i="1" dirty="0" smtClean="0"/>
              <a:t> </a:t>
            </a:r>
            <a:r>
              <a:rPr lang="en-US" sz="4800" i="1" dirty="0" err="1"/>
              <a:t>красоты</a:t>
            </a:r>
            <a:r>
              <a:rPr lang="en-US" sz="4800" i="1" dirty="0"/>
              <a:t> (Estee Lauder </a:t>
            </a:r>
            <a:r>
              <a:rPr lang="en-US" sz="4800" i="1" dirty="0" err="1"/>
              <a:t>Inc</a:t>
            </a:r>
            <a:r>
              <a:rPr lang="en-US" sz="4800" i="1" dirty="0"/>
              <a:t>)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96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348</Words>
  <Application>Microsoft Office PowerPoint</Application>
  <PresentationFormat>Широкоэкранный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 Nova</vt:lpstr>
      <vt:lpstr>Calibri</vt:lpstr>
      <vt:lpstr>Calibri Light</vt:lpstr>
      <vt:lpstr>Тема Office</vt:lpstr>
      <vt:lpstr> СПЕЦИФИКА ПЕРЕВОДА РЕКЛАМНЫХ ТЕКСТОВ </vt:lpstr>
      <vt:lpstr>Презентация PowerPoint</vt:lpstr>
      <vt:lpstr>Некоторые характеристики рекламы:  </vt:lpstr>
      <vt:lpstr> замены и преобразования  </vt:lpstr>
      <vt:lpstr>Презентация PowerPoint</vt:lpstr>
      <vt:lpstr>Lipstick Rouge Hyperfix, Bourjois Paris</vt:lpstr>
      <vt:lpstr>МОДУЛЯЦИЯ</vt:lpstr>
      <vt:lpstr>Метод компенсации  </vt:lpstr>
      <vt:lpstr>Презентация PowerPoint</vt:lpstr>
      <vt:lpstr>ТРОПЫ</vt:lpstr>
      <vt:lpstr>Презентация PowerPoint</vt:lpstr>
      <vt:lpstr>Презентация PowerPoint</vt:lpstr>
      <vt:lpstr>Метод аллитерации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HP</cp:lastModifiedBy>
  <cp:revision>9</cp:revision>
  <dcterms:created xsi:type="dcterms:W3CDTF">2021-04-14T06:34:26Z</dcterms:created>
  <dcterms:modified xsi:type="dcterms:W3CDTF">2022-04-10T20:34:20Z</dcterms:modified>
</cp:coreProperties>
</file>