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7"/>
  </p:notesMasterIdLst>
  <p:sldIdLst>
    <p:sldId id="358" r:id="rId2"/>
    <p:sldId id="359" r:id="rId3"/>
    <p:sldId id="361" r:id="rId4"/>
    <p:sldId id="360" r:id="rId5"/>
    <p:sldId id="263" r:id="rId6"/>
    <p:sldId id="362" r:id="rId7"/>
    <p:sldId id="364" r:id="rId8"/>
    <p:sldId id="365" r:id="rId9"/>
    <p:sldId id="366" r:id="rId10"/>
    <p:sldId id="367" r:id="rId11"/>
    <p:sldId id="363" r:id="rId12"/>
    <p:sldId id="368" r:id="rId13"/>
    <p:sldId id="369" r:id="rId14"/>
    <p:sldId id="370" r:id="rId15"/>
    <p:sldId id="37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32A2841-3047-4C83-A351-8A84B2A2ACAB}">
          <p14:sldIdLst>
            <p14:sldId id="358"/>
            <p14:sldId id="359"/>
            <p14:sldId id="361"/>
            <p14:sldId id="360"/>
            <p14:sldId id="263"/>
            <p14:sldId id="362"/>
            <p14:sldId id="364"/>
            <p14:sldId id="365"/>
            <p14:sldId id="366"/>
            <p14:sldId id="367"/>
            <p14:sldId id="363"/>
            <p14:sldId id="368"/>
            <p14:sldId id="369"/>
            <p14:sldId id="370"/>
            <p14:sldId id="371"/>
          </p14:sldIdLst>
        </p14:section>
        <p14:section name="Раздел без заголовка" id="{59D899F3-55CC-444E-B6B1-C8C412DED9C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езга Николай" initials="МН" lastIdx="1" clrIdx="0">
    <p:extLst>
      <p:ext uri="{19B8F6BF-5375-455C-9EA6-DF929625EA0E}">
        <p15:presenceInfo xmlns:p15="http://schemas.microsoft.com/office/powerpoint/2012/main" userId="bc7863e2c9f1971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821"/>
    <a:srgbClr val="111D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82201" autoAdjust="0"/>
  </p:normalViewPr>
  <p:slideViewPr>
    <p:cSldViewPr>
      <p:cViewPr varScale="1">
        <p:scale>
          <a:sx n="83" d="100"/>
          <a:sy n="83" d="100"/>
        </p:scale>
        <p:origin x="145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D0F37-9EB8-4306-A29E-4D0DB6727D23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F4D391-A6EB-4C3C-85DD-3BE8D877DD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124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498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15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691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7935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878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414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399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833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087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997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825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373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70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195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601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129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2646-46BA-43BE-B771-8FAC73C30C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689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6522646-46BA-43BE-B771-8FAC73C30C72}" type="datetimeFigureOut">
              <a:rPr lang="ru-RU" smtClean="0"/>
              <a:t>06.02.2022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2467-018A-4961-A0F9-D73449FC1D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2977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C6A00-B8DE-4AA3-9600-DF1AD415A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700808"/>
          </a:xfrm>
        </p:spPr>
        <p:txBody>
          <a:bodyPr/>
          <a:lstStyle/>
          <a:p>
            <a:r>
              <a:rPr lang="ru-RU" sz="3600" b="1" dirty="0" err="1">
                <a:solidFill>
                  <a:srgbClr val="FFC000"/>
                </a:solidFill>
              </a:rPr>
              <a:t>Тэма</a:t>
            </a:r>
            <a:r>
              <a:rPr lang="ru-RU" sz="3600" b="1" dirty="0">
                <a:solidFill>
                  <a:srgbClr val="FFC000"/>
                </a:solidFill>
              </a:rPr>
              <a:t> 2 </a:t>
            </a:r>
            <a:r>
              <a:rPr lang="ru-RU" sz="3600" b="1" dirty="0" err="1">
                <a:solidFill>
                  <a:srgbClr val="FFC000"/>
                </a:solidFill>
              </a:rPr>
              <a:t>Знешнепалітычнае</a:t>
            </a:r>
            <a:r>
              <a:rPr lang="ru-RU" sz="3600" b="1" dirty="0">
                <a:solidFill>
                  <a:srgbClr val="FFC000"/>
                </a:solidFill>
              </a:rPr>
              <a:t> </a:t>
            </a:r>
            <a:r>
              <a:rPr lang="ru-RU" sz="3600" b="1" dirty="0" err="1">
                <a:solidFill>
                  <a:srgbClr val="FFC000"/>
                </a:solidFill>
              </a:rPr>
              <a:t>становішча</a:t>
            </a:r>
            <a:r>
              <a:rPr lang="ru-RU" sz="3600" b="1" dirty="0">
                <a:solidFill>
                  <a:srgbClr val="FFC000"/>
                </a:solidFill>
              </a:rPr>
              <a:t> </a:t>
            </a:r>
            <a:r>
              <a:rPr lang="ru-RU" sz="3600" b="1" dirty="0" err="1">
                <a:solidFill>
                  <a:srgbClr val="FFC000"/>
                </a:solidFill>
              </a:rPr>
              <a:t>Беларусі</a:t>
            </a:r>
            <a:r>
              <a:rPr lang="ru-RU" sz="3600" b="1" dirty="0">
                <a:solidFill>
                  <a:srgbClr val="FFC000"/>
                </a:solidFill>
              </a:rPr>
              <a:t> ў гады </a:t>
            </a:r>
            <a:r>
              <a:rPr lang="ru-RU" sz="3600" b="1" dirty="0" err="1">
                <a:solidFill>
                  <a:srgbClr val="FFC000"/>
                </a:solidFill>
              </a:rPr>
              <a:t>Першай</a:t>
            </a:r>
            <a:r>
              <a:rPr lang="ru-RU" sz="3600" b="1" dirty="0">
                <a:solidFill>
                  <a:srgbClr val="FFC000"/>
                </a:solidFill>
              </a:rPr>
              <a:t> </a:t>
            </a:r>
            <a:r>
              <a:rPr lang="ru-RU" sz="3600" b="1" dirty="0" err="1">
                <a:solidFill>
                  <a:srgbClr val="FFC000"/>
                </a:solidFill>
              </a:rPr>
              <a:t>сусветнай</a:t>
            </a:r>
            <a:r>
              <a:rPr lang="ru-RU" sz="3600" b="1" dirty="0">
                <a:solidFill>
                  <a:srgbClr val="FFC000"/>
                </a:solidFill>
              </a:rPr>
              <a:t> </a:t>
            </a:r>
            <a:r>
              <a:rPr lang="ru-RU" sz="3600" b="1" dirty="0" err="1">
                <a:solidFill>
                  <a:srgbClr val="FFC000"/>
                </a:solidFill>
              </a:rPr>
              <a:t>вайны</a:t>
            </a:r>
            <a:endParaRPr lang="ru-BY" sz="3600" b="1" dirty="0">
              <a:solidFill>
                <a:srgbClr val="FFC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5CC09D-0E8E-4E94-AC9D-66020139F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700808"/>
            <a:ext cx="9001000" cy="5040559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be-BY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Уплыў вайны на палітычнае становішча Беларусі. Ваенныя дзеянні ў Беларусі.</a:t>
            </a:r>
            <a:endParaRPr lang="be-BY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be-BY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be-BY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Палітыка краін Антанты і Беларусь. Германскі </a:t>
            </a:r>
            <a:r>
              <a:rPr lang="be-BY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акупацыйны рэжым на Беларусі.</a:t>
            </a:r>
          </a:p>
          <a:p>
            <a:pPr indent="0" algn="just">
              <a:buNone/>
            </a:pPr>
            <a:r>
              <a:rPr lang="be-BY" sz="28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 Новыя аспекты беларускага пытання ва ўмовах Рускай рэвалюцыі 1917 г.</a:t>
            </a:r>
            <a:endParaRPr lang="be-BY" sz="2800" b="1" spc="-3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be-BY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4. </a:t>
            </a:r>
            <a:r>
              <a:rPr lang="be-BY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Брэсцкі мір і беларускае пытанне.</a:t>
            </a:r>
          </a:p>
          <a:p>
            <a:pPr indent="0" algn="just">
              <a:buNone/>
            </a:pPr>
            <a:r>
              <a:rPr lang="be-BY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І </a:t>
            </a:r>
            <a:r>
              <a:rPr lang="be-BY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Усебеларускі з’езд, абвяшчэнне БНР і яе знешнепалітычная дзейнасць. </a:t>
            </a:r>
            <a:endParaRPr lang="be-BY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3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584AC4D-3337-4664-9D94-A4F25B20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6624736"/>
          </a:xfrm>
        </p:spPr>
        <p:txBody>
          <a:bodyPr/>
          <a:lstStyle/>
          <a:p>
            <a:r>
              <a:rPr lang="be-BY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Брэсцкі мір 3 сакавіка 1918 г.</a:t>
            </a:r>
            <a:br>
              <a:rPr lang="be-BY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be-BY" sz="3200" b="1" dirty="0"/>
              <a:t> </a:t>
            </a:r>
            <a:br>
              <a:rPr lang="be-BY" sz="3200" b="1" dirty="0"/>
            </a:br>
            <a:r>
              <a:rPr lang="be-BY" sz="3200" b="1" dirty="0"/>
              <a:t>Пазіцыя на перамовах:</a:t>
            </a:r>
            <a:br>
              <a:rPr lang="be-BY" sz="3200" b="1" dirty="0"/>
            </a:br>
            <a:br>
              <a:rPr lang="be-BY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ru-BY" sz="32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B2DA831-12F1-43CE-9026-5A773E156E0E}"/>
              </a:ext>
            </a:extLst>
          </p:cNvPr>
          <p:cNvSpPr/>
          <p:nvPr/>
        </p:nvSpPr>
        <p:spPr>
          <a:xfrm>
            <a:off x="4572000" y="1772816"/>
            <a:ext cx="4392488" cy="33123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 err="1">
                <a:solidFill>
                  <a:srgbClr val="FF0000"/>
                </a:solidFill>
              </a:rPr>
              <a:t>Савецкай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Расіі</a:t>
            </a:r>
            <a:r>
              <a:rPr lang="ru-RU" sz="2800" b="1" dirty="0">
                <a:solidFill>
                  <a:srgbClr val="FF0000"/>
                </a:solidFill>
              </a:rPr>
              <a:t> –  </a:t>
            </a:r>
            <a:r>
              <a:rPr lang="ru-RU" sz="2800" b="1" dirty="0" err="1">
                <a:solidFill>
                  <a:srgbClr val="FF0000"/>
                </a:solidFill>
              </a:rPr>
              <a:t>мір</a:t>
            </a:r>
            <a:r>
              <a:rPr lang="ru-RU" sz="2800" b="1" dirty="0">
                <a:solidFill>
                  <a:srgbClr val="FF0000"/>
                </a:solidFill>
              </a:rPr>
              <a:t> без </a:t>
            </a:r>
            <a:r>
              <a:rPr lang="ru-RU" sz="2800" b="1" dirty="0" err="1">
                <a:solidFill>
                  <a:srgbClr val="FF0000"/>
                </a:solidFill>
              </a:rPr>
              <a:t>анексій</a:t>
            </a:r>
            <a:r>
              <a:rPr lang="ru-RU" sz="2800" b="1" dirty="0">
                <a:solidFill>
                  <a:srgbClr val="FF0000"/>
                </a:solidFill>
              </a:rPr>
              <a:t> і </a:t>
            </a:r>
            <a:r>
              <a:rPr lang="ru-RU" sz="2800" b="1" dirty="0" err="1">
                <a:solidFill>
                  <a:srgbClr val="FF0000"/>
                </a:solidFill>
              </a:rPr>
              <a:t>кантрыбуцый</a:t>
            </a:r>
            <a:r>
              <a:rPr lang="ru-RU" sz="2800" b="1" dirty="0">
                <a:solidFill>
                  <a:srgbClr val="FF0000"/>
                </a:solidFill>
              </a:rPr>
              <a:t>, </a:t>
            </a:r>
            <a:r>
              <a:rPr lang="ru-RU" sz="2800" b="1" dirty="0" err="1">
                <a:solidFill>
                  <a:srgbClr val="FF0000"/>
                </a:solidFill>
              </a:rPr>
              <a:t>зацягванне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перагавораў</a:t>
            </a:r>
            <a:r>
              <a:rPr lang="ru-RU" sz="2800" b="1" dirty="0">
                <a:solidFill>
                  <a:srgbClr val="FF0000"/>
                </a:solidFill>
              </a:rPr>
              <a:t> у </a:t>
            </a:r>
            <a:r>
              <a:rPr lang="ru-RU" sz="2800" b="1" dirty="0" err="1">
                <a:solidFill>
                  <a:srgbClr val="FF0000"/>
                </a:solidFill>
              </a:rPr>
              <a:t>разліку</a:t>
            </a:r>
            <a:r>
              <a:rPr lang="ru-RU" sz="2800" b="1" dirty="0">
                <a:solidFill>
                  <a:srgbClr val="FF0000"/>
                </a:solidFill>
              </a:rPr>
              <a:t> на </a:t>
            </a:r>
            <a:r>
              <a:rPr lang="ru-RU" sz="2800" b="1" dirty="0" err="1">
                <a:solidFill>
                  <a:srgbClr val="FF0000"/>
                </a:solidFill>
              </a:rPr>
              <a:t>рэвалюцыю</a:t>
            </a:r>
            <a:r>
              <a:rPr lang="ru-RU" sz="2800" b="1" dirty="0">
                <a:solidFill>
                  <a:srgbClr val="FF0000"/>
                </a:solidFill>
              </a:rPr>
              <a:t> ў </a:t>
            </a:r>
            <a:r>
              <a:rPr lang="ru-RU" sz="2800" b="1" dirty="0" err="1">
                <a:solidFill>
                  <a:srgbClr val="FF0000"/>
                </a:solidFill>
              </a:rPr>
              <a:t>Германіі</a:t>
            </a:r>
            <a:r>
              <a:rPr lang="ru-RU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866181D-0475-4DA5-8335-FD5E5CF43644}"/>
              </a:ext>
            </a:extLst>
          </p:cNvPr>
          <p:cNvSpPr/>
          <p:nvPr/>
        </p:nvSpPr>
        <p:spPr>
          <a:xfrm>
            <a:off x="188388" y="1758269"/>
            <a:ext cx="4067944" cy="33269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800" b="1" dirty="0" err="1"/>
              <a:t>Германіі</a:t>
            </a:r>
            <a:r>
              <a:rPr lang="ru-RU" sz="2800" b="1" dirty="0"/>
              <a:t> і </a:t>
            </a:r>
            <a:r>
              <a:rPr lang="ru-RU" sz="2800" b="1" dirty="0" err="1"/>
              <a:t>яе</a:t>
            </a:r>
            <a:r>
              <a:rPr lang="ru-RU" sz="2800" b="1" dirty="0"/>
              <a:t> </a:t>
            </a:r>
            <a:r>
              <a:rPr lang="ru-RU" sz="2800" b="1" dirty="0" err="1"/>
              <a:t>саюзнікаў</a:t>
            </a:r>
            <a:r>
              <a:rPr lang="ru-RU" sz="2800" b="1" dirty="0"/>
              <a:t> – </a:t>
            </a:r>
            <a:r>
              <a:rPr lang="ru-RU" sz="2800" b="1" dirty="0" err="1"/>
              <a:t>патрабаванне</a:t>
            </a:r>
            <a:r>
              <a:rPr lang="ru-RU" sz="2800" b="1" dirty="0"/>
              <a:t> ад </a:t>
            </a:r>
            <a:r>
              <a:rPr lang="ru-RU" sz="2800" b="1" dirty="0" err="1"/>
              <a:t>Расіі</a:t>
            </a:r>
            <a:r>
              <a:rPr lang="ru-RU" sz="2800" b="1" dirty="0"/>
              <a:t> </a:t>
            </a:r>
            <a:r>
              <a:rPr lang="ru-RU" sz="2800" b="1" dirty="0" err="1"/>
              <a:t>тэрытарыяльных</a:t>
            </a:r>
            <a:r>
              <a:rPr lang="ru-RU" sz="2800" b="1" dirty="0"/>
              <a:t> </a:t>
            </a:r>
            <a:r>
              <a:rPr lang="ru-RU" sz="2800" b="1" dirty="0" err="1"/>
              <a:t>саступак</a:t>
            </a:r>
            <a:r>
              <a:rPr lang="ru-RU" sz="2800" b="1" dirty="0"/>
              <a:t>.</a:t>
            </a:r>
            <a:endParaRPr lang="ru-BY" sz="2800" b="1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A01E4AE-F8EC-4BDB-B364-F3C089E9158B}"/>
              </a:ext>
            </a:extLst>
          </p:cNvPr>
          <p:cNvSpPr/>
          <p:nvPr/>
        </p:nvSpPr>
        <p:spPr>
          <a:xfrm>
            <a:off x="323528" y="5373215"/>
            <a:ext cx="8496944" cy="135360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800" b="1" dirty="0">
                <a:solidFill>
                  <a:srgbClr val="002060"/>
                </a:solidFill>
              </a:rPr>
              <a:t>Зрыў перагавораў, ад’езд расійскай дэлегацыі, пачатак 18 лютага 1918 г. германскага наступлення.</a:t>
            </a:r>
            <a:endParaRPr lang="ru-BY" sz="2800" b="1" dirty="0">
              <a:solidFill>
                <a:srgbClr val="002060"/>
              </a:solidFill>
            </a:endParaRP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0EFCD25C-8F4A-4BF5-B995-5E60B689C7B1}"/>
              </a:ext>
            </a:extLst>
          </p:cNvPr>
          <p:cNvSpPr/>
          <p:nvPr/>
        </p:nvSpPr>
        <p:spPr>
          <a:xfrm>
            <a:off x="2987824" y="4435065"/>
            <a:ext cx="484632" cy="978408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6253E7C-D93A-4745-8113-DE391D6EA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922" y="4435065"/>
            <a:ext cx="59746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55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7C3262-3BD8-482E-B058-83606E2F5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4639656" cy="272377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D012E-AE55-4000-99E4-DB806541A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741368"/>
          </a:xfrm>
        </p:spPr>
        <p:txBody>
          <a:bodyPr/>
          <a:lstStyle/>
          <a:p>
            <a:r>
              <a:rPr lang="ru-RU" dirty="0"/>
              <a:t>С												</a:t>
            </a:r>
            <a:r>
              <a:rPr lang="ru-RU" sz="2800" b="1" dirty="0" err="1"/>
              <a:t>Стаўка</a:t>
            </a:r>
            <a:r>
              <a:rPr lang="ru-RU" sz="2800" b="1" dirty="0"/>
              <a:t> ў </a:t>
            </a:r>
            <a:r>
              <a:rPr lang="ru-RU" sz="2800" b="1" dirty="0" err="1"/>
              <a:t>Магілёве</a:t>
            </a:r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r>
              <a:rPr lang="ru-RU" sz="2800" b="1" dirty="0"/>
              <a:t>  </a:t>
            </a:r>
            <a:r>
              <a:rPr lang="ru-RU" sz="2800" b="1" dirty="0" err="1"/>
              <a:t>Перамовы</a:t>
            </a:r>
            <a:r>
              <a:rPr lang="ru-RU" sz="2800" b="1" dirty="0"/>
              <a:t> ў </a:t>
            </a:r>
            <a:r>
              <a:rPr lang="ru-RU" sz="2800" b="1" dirty="0" err="1"/>
              <a:t>Брэсце</a:t>
            </a:r>
            <a:endParaRPr lang="ru-BY" sz="2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BC0840-7975-4144-9D1F-5C4F7519E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130" y="4112239"/>
            <a:ext cx="4639656" cy="26794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F99AB6-A880-4835-9772-BE0662DCF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14" y="3429000"/>
            <a:ext cx="3825373" cy="45285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34AAEB-5990-4364-846A-8241A77DE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766" y="1240659"/>
            <a:ext cx="4264234" cy="2648489"/>
          </a:xfrm>
          <a:prstGeom prst="rect">
            <a:avLst/>
          </a:prstGeom>
        </p:spPr>
      </p:pic>
      <p:sp>
        <p:nvSpPr>
          <p:cNvPr id="7" name="Стрелка: влево 6">
            <a:extLst>
              <a:ext uri="{FF2B5EF4-FFF2-40B4-BE49-F238E27FC236}">
                <a16:creationId xmlns:a16="http://schemas.microsoft.com/office/drawing/2014/main" id="{1B34267F-9CF4-4D6D-8B52-7B8AF7A32541}"/>
              </a:ext>
            </a:extLst>
          </p:cNvPr>
          <p:cNvSpPr/>
          <p:nvPr/>
        </p:nvSpPr>
        <p:spPr>
          <a:xfrm>
            <a:off x="4509476" y="32687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DD2B516B-8FF3-457F-BAC2-3D795B45C1E6}"/>
              </a:ext>
            </a:extLst>
          </p:cNvPr>
          <p:cNvSpPr/>
          <p:nvPr/>
        </p:nvSpPr>
        <p:spPr>
          <a:xfrm>
            <a:off x="4211960" y="302725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A890DCD0-1FD7-4262-B068-D228FC5C4201}"/>
              </a:ext>
            </a:extLst>
          </p:cNvPr>
          <p:cNvSpPr/>
          <p:nvPr/>
        </p:nvSpPr>
        <p:spPr>
          <a:xfrm rot="4181815">
            <a:off x="3679369" y="3657578"/>
            <a:ext cx="120586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296485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76893-4BA9-49FC-AFE4-89C2204D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1440160"/>
          </a:xfrm>
        </p:spPr>
        <p:txBody>
          <a:bodyPr/>
          <a:lstStyle/>
          <a:p>
            <a:pPr algn="ctr"/>
            <a:r>
              <a:rPr lang="be-BY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Беларускія і ўкраінскія дэлегаты на перамовах у Брэсце.</a:t>
            </a:r>
            <a:endParaRPr lang="ru-BY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F3F739-ED04-4878-9A70-FA8905E8DE72}"/>
              </a:ext>
            </a:extLst>
          </p:cNvPr>
          <p:cNvSpPr/>
          <p:nvPr/>
        </p:nvSpPr>
        <p:spPr>
          <a:xfrm>
            <a:off x="145962" y="1510804"/>
            <a:ext cx="4426038" cy="51845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6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Украінская дэлегацыя выступала як паўнапраўны ўдзельнік перагавораў і 9 лютага 1918 г. заключыла з Германіяй і яе саюзнікамі мір. Згодна дагавору да УНР адыходзілі 10 паветаў беларусіх губерняў, што забяспечвала Украіне кантроль над чыгункай Гомель – Брэст</a:t>
            </a:r>
            <a:r>
              <a:rPr lang="be-BY" sz="2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ru-BY" sz="2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E647A2-62D2-4B3C-8332-0D763E39765C}"/>
              </a:ext>
            </a:extLst>
          </p:cNvPr>
          <p:cNvSpPr/>
          <p:nvPr/>
        </p:nvSpPr>
        <p:spPr>
          <a:xfrm>
            <a:off x="4716016" y="1462346"/>
            <a:ext cx="4248472" cy="52330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600" b="1" dirty="0">
                <a:solidFill>
                  <a:srgbClr val="FF0000"/>
                </a:solidFill>
              </a:rPr>
              <a:t>Беларуская дэлегацыя не была дапушчана да перамоў. Мела толькі кантакты з германскімі дыпламатамі. Яе патрабаванні захавання цэласнасці Беларусі ў яе этнічных граніцах не былі ўлічаны пры падрыхтоўцы дагавора.</a:t>
            </a:r>
            <a:endParaRPr lang="ru-BY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95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C74AFE-10ED-4BA1-B861-C7991F16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8" y="116632"/>
            <a:ext cx="8856984" cy="6741368"/>
          </a:xfrm>
        </p:spPr>
        <p:txBody>
          <a:bodyPr/>
          <a:lstStyle/>
          <a:p>
            <a:pPr indent="360000">
              <a:spcBef>
                <a:spcPts val="0"/>
              </a:spcBef>
            </a:pPr>
            <a:r>
              <a:rPr lang="ru-RU" sz="3200" b="1" dirty="0" err="1">
                <a:solidFill>
                  <a:srgbClr val="FF0000"/>
                </a:solidFill>
              </a:rPr>
              <a:t>Падзел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Беларусі</a:t>
            </a:r>
            <a:r>
              <a:rPr lang="ru-RU" sz="3200" b="1" dirty="0">
                <a:solidFill>
                  <a:srgbClr val="FF0000"/>
                </a:solidFill>
              </a:rPr>
              <a:t> па </a:t>
            </a:r>
            <a:r>
              <a:rPr lang="ru-RU" sz="3200" b="1" dirty="0" err="1">
                <a:solidFill>
                  <a:srgbClr val="FF0000"/>
                </a:solidFill>
              </a:rPr>
              <a:t>Брэсцкаму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дагавору</a:t>
            </a:r>
            <a:br>
              <a:rPr lang="ru-RU" sz="2600" b="1" dirty="0"/>
            </a:br>
            <a:br>
              <a:rPr lang="ru-RU" sz="2600" b="1" dirty="0"/>
            </a:br>
            <a:r>
              <a:rPr lang="ru-RU" sz="2600" b="1" dirty="0"/>
              <a:t>1. </a:t>
            </a:r>
            <a:r>
              <a:rPr lang="ru-RU" sz="2600" b="1" dirty="0" err="1"/>
              <a:t>Тэрыторыя</a:t>
            </a:r>
            <a:r>
              <a:rPr lang="ru-RU" sz="2600" b="1" dirty="0"/>
              <a:t> на </a:t>
            </a:r>
            <a:r>
              <a:rPr lang="ru-RU" sz="2600" b="1" dirty="0" err="1"/>
              <a:t>захад</a:t>
            </a:r>
            <a:r>
              <a:rPr lang="ru-RU" sz="2600" b="1" dirty="0"/>
              <a:t> ад </a:t>
            </a:r>
            <a:r>
              <a:rPr lang="ru-RU" sz="2600" b="1" dirty="0" err="1"/>
              <a:t>лініі</a:t>
            </a:r>
            <a:r>
              <a:rPr lang="ru-RU" sz="2600" b="1" dirty="0"/>
              <a:t> </a:t>
            </a:r>
            <a:r>
              <a:rPr lang="ru-RU" sz="2600" b="1" dirty="0" err="1"/>
              <a:t>Дзвінск</a:t>
            </a:r>
            <a:r>
              <a:rPr lang="ru-RU" sz="2600" b="1" dirty="0"/>
              <a:t> – </a:t>
            </a:r>
            <a:r>
              <a:rPr lang="ru-RU" sz="2600" b="1" dirty="0" err="1"/>
              <a:t>Свянцяны</a:t>
            </a:r>
            <a:r>
              <a:rPr lang="ru-RU" sz="2600" b="1" dirty="0"/>
              <a:t> – </a:t>
            </a:r>
            <a:r>
              <a:rPr lang="ru-RU" sz="2600" b="1" dirty="0" err="1"/>
              <a:t>Ліда</a:t>
            </a:r>
            <a:r>
              <a:rPr lang="ru-RU" sz="2600" b="1" dirty="0"/>
              <a:t> – Пружаны – </a:t>
            </a:r>
            <a:r>
              <a:rPr lang="ru-RU" sz="2600" b="1" dirty="0" err="1"/>
              <a:t>Брэст</a:t>
            </a:r>
            <a:r>
              <a:rPr lang="ru-RU" sz="2600" b="1" dirty="0"/>
              <a:t> </a:t>
            </a:r>
            <a:r>
              <a:rPr lang="ru-RU" sz="2600" b="1" dirty="0" err="1"/>
              <a:t>уключаліся</a:t>
            </a:r>
            <a:r>
              <a:rPr lang="ru-RU" sz="2600" b="1" dirty="0"/>
              <a:t> ў склад </a:t>
            </a:r>
            <a:r>
              <a:rPr lang="ru-RU" sz="2600" b="1" dirty="0" err="1"/>
              <a:t>Германіі</a:t>
            </a:r>
            <a:r>
              <a:rPr lang="ru-RU" sz="2600" b="1" dirty="0"/>
              <a:t>. </a:t>
            </a:r>
            <a:br>
              <a:rPr lang="ru-RU" sz="2600" b="1" dirty="0"/>
            </a:br>
            <a:r>
              <a:rPr lang="ru-RU" sz="2600" b="1" dirty="0"/>
              <a:t>2. </a:t>
            </a:r>
            <a:r>
              <a:rPr lang="ru-RU" sz="2600" b="1" dirty="0" err="1"/>
              <a:t>Цэнтральная</a:t>
            </a:r>
            <a:r>
              <a:rPr lang="ru-RU" sz="2600" b="1" dirty="0"/>
              <a:t> </a:t>
            </a:r>
            <a:r>
              <a:rPr lang="ru-RU" sz="2600" b="1" dirty="0" err="1"/>
              <a:t>частка</a:t>
            </a:r>
            <a:r>
              <a:rPr lang="ru-RU" sz="2600" b="1" dirty="0"/>
              <a:t> </a:t>
            </a:r>
            <a:r>
              <a:rPr lang="ru-RU" sz="2600" b="1" dirty="0" err="1"/>
              <a:t>Беларусі</a:t>
            </a:r>
            <a:r>
              <a:rPr lang="ru-RU" sz="2600" b="1" dirty="0"/>
              <a:t> (</a:t>
            </a:r>
            <a:r>
              <a:rPr lang="ru-RU" sz="2600" b="1" dirty="0" err="1"/>
              <a:t>Мінская</a:t>
            </a:r>
            <a:r>
              <a:rPr lang="ru-RU" sz="2600" b="1" dirty="0"/>
              <a:t>, </a:t>
            </a:r>
            <a:r>
              <a:rPr lang="ru-RU" sz="2600" b="1" dirty="0" err="1"/>
              <a:t>частка</a:t>
            </a:r>
            <a:r>
              <a:rPr lang="ru-RU" sz="2600" b="1" dirty="0"/>
              <a:t> </a:t>
            </a:r>
            <a:r>
              <a:rPr lang="ru-RU" sz="2600" b="1" dirty="0" err="1"/>
              <a:t>Віцебскай</a:t>
            </a:r>
            <a:r>
              <a:rPr lang="ru-RU" sz="2600" b="1" dirty="0"/>
              <a:t> і </a:t>
            </a:r>
            <a:r>
              <a:rPr lang="ru-RU" sz="2600" b="1" dirty="0" err="1"/>
              <a:t>Магілёскай</a:t>
            </a:r>
            <a:r>
              <a:rPr lang="ru-RU" sz="2600" b="1" dirty="0"/>
              <a:t> </a:t>
            </a:r>
            <a:r>
              <a:rPr lang="ru-RU" sz="2600" b="1" dirty="0" err="1"/>
              <a:t>губерняў</a:t>
            </a:r>
            <a:r>
              <a:rPr lang="ru-RU" sz="2600" b="1" dirty="0"/>
              <a:t>) </a:t>
            </a:r>
            <a:r>
              <a:rPr lang="ru-RU" sz="2600" b="1" dirty="0" err="1"/>
              <a:t>абвяшчалася</a:t>
            </a:r>
            <a:r>
              <a:rPr lang="ru-RU" sz="2600" b="1" dirty="0"/>
              <a:t> </a:t>
            </a:r>
            <a:r>
              <a:rPr lang="ru-RU" sz="2600" b="1" dirty="0" err="1"/>
              <a:t>часова</a:t>
            </a:r>
            <a:r>
              <a:rPr lang="ru-RU" sz="2600" b="1" dirty="0"/>
              <a:t> </a:t>
            </a:r>
            <a:r>
              <a:rPr lang="ru-RU" sz="2600" b="1" dirty="0" err="1"/>
              <a:t>акупаванай</a:t>
            </a:r>
            <a:r>
              <a:rPr lang="ru-RU" sz="2600" b="1" dirty="0"/>
              <a:t> </a:t>
            </a:r>
            <a:r>
              <a:rPr lang="ru-RU" sz="2600" b="1" dirty="0" err="1"/>
              <a:t>Германіяй</a:t>
            </a:r>
            <a:r>
              <a:rPr lang="ru-RU" sz="2600" b="1" dirty="0"/>
              <a:t>. </a:t>
            </a:r>
            <a:br>
              <a:rPr lang="ru-RU" sz="2600" b="1" dirty="0"/>
            </a:br>
            <a:r>
              <a:rPr lang="ru-RU" sz="2600" b="1" dirty="0"/>
              <a:t>3. </a:t>
            </a:r>
            <a:r>
              <a:rPr lang="ru-RU" sz="2600" b="1" dirty="0" err="1"/>
              <a:t>Усходняя</a:t>
            </a:r>
            <a:r>
              <a:rPr lang="ru-RU" sz="2600" b="1" dirty="0"/>
              <a:t> Беларусь </a:t>
            </a:r>
            <a:r>
              <a:rPr lang="ru-RU" sz="2600" b="1" dirty="0" err="1"/>
              <a:t>заставалася</a:t>
            </a:r>
            <a:r>
              <a:rPr lang="ru-RU" sz="2600" b="1" dirty="0"/>
              <a:t> ў </a:t>
            </a:r>
            <a:r>
              <a:rPr lang="ru-RU" sz="2600" b="1" dirty="0" err="1"/>
              <a:t>складзе</a:t>
            </a:r>
            <a:r>
              <a:rPr lang="ru-RU" sz="2600" b="1" dirty="0"/>
              <a:t> </a:t>
            </a:r>
            <a:r>
              <a:rPr lang="ru-RU" sz="2600" b="1" dirty="0" err="1"/>
              <a:t>Савецкай</a:t>
            </a:r>
            <a:r>
              <a:rPr lang="ru-RU" sz="2600" b="1" dirty="0"/>
              <a:t> </a:t>
            </a:r>
            <a:r>
              <a:rPr lang="ru-RU" sz="2600" b="1" dirty="0" err="1"/>
              <a:t>Расіі</a:t>
            </a:r>
            <a:r>
              <a:rPr lang="ru-RU" sz="2600" b="1" dirty="0"/>
              <a:t>. </a:t>
            </a:r>
            <a:br>
              <a:rPr lang="ru-RU" sz="2600" b="1" dirty="0"/>
            </a:br>
            <a:r>
              <a:rPr lang="ru-RU" sz="2600" b="1" dirty="0"/>
              <a:t>4. </a:t>
            </a:r>
            <a:r>
              <a:rPr lang="ru-RU" sz="2600" b="1" dirty="0" err="1"/>
              <a:t>Паўднёвыя</a:t>
            </a:r>
            <a:r>
              <a:rPr lang="ru-RU" sz="2600" b="1" dirty="0"/>
              <a:t> </a:t>
            </a:r>
            <a:r>
              <a:rPr lang="ru-RU" sz="2600" b="1" dirty="0" err="1"/>
              <a:t>раёны</a:t>
            </a:r>
            <a:r>
              <a:rPr lang="ru-RU" sz="2600" b="1" dirty="0"/>
              <a:t> </a:t>
            </a:r>
            <a:r>
              <a:rPr lang="ru-RU" sz="2600" b="1" dirty="0" err="1"/>
              <a:t>Беларусі</a:t>
            </a:r>
            <a:r>
              <a:rPr lang="ru-RU" sz="2600" b="1" dirty="0"/>
              <a:t> </a:t>
            </a:r>
            <a:r>
              <a:rPr lang="ru-RU" sz="2600" b="1" dirty="0" err="1"/>
              <a:t>адышлі</a:t>
            </a:r>
            <a:r>
              <a:rPr lang="ru-RU" sz="2600" b="1" dirty="0"/>
              <a:t> да </a:t>
            </a:r>
            <a:r>
              <a:rPr lang="ru-RU" sz="2600" b="1" dirty="0" err="1"/>
              <a:t>Украінскай</a:t>
            </a:r>
            <a:r>
              <a:rPr lang="ru-RU" sz="2600" b="1" dirty="0"/>
              <a:t> </a:t>
            </a:r>
            <a:r>
              <a:rPr lang="ru-RU" sz="2600" b="1" dirty="0" err="1"/>
              <a:t>Народнай</a:t>
            </a:r>
            <a:r>
              <a:rPr lang="ru-RU" sz="2600" b="1" dirty="0"/>
              <a:t> </a:t>
            </a:r>
            <a:r>
              <a:rPr lang="ru-RU" sz="2600" b="1" dirty="0" err="1"/>
              <a:t>Рэспублікі</a:t>
            </a:r>
            <a:r>
              <a:rPr lang="ru-RU" sz="2600" b="1" dirty="0"/>
              <a:t>. </a:t>
            </a:r>
            <a:br>
              <a:rPr lang="ru-RU" sz="2600" b="1" dirty="0"/>
            </a:br>
            <a:r>
              <a:rPr lang="ru-RU" sz="2600" b="1" dirty="0"/>
              <a:t>5. </a:t>
            </a:r>
            <a:r>
              <a:rPr lang="ru-RU" sz="2600" b="1" dirty="0" err="1"/>
              <a:t>Частка</a:t>
            </a:r>
            <a:r>
              <a:rPr lang="ru-RU" sz="2600" b="1" dirty="0"/>
              <a:t> </a:t>
            </a:r>
            <a:r>
              <a:rPr lang="ru-RU" sz="2600" b="1" dirty="0" err="1"/>
              <a:t>беларускіх</a:t>
            </a:r>
            <a:r>
              <a:rPr lang="ru-RU" sz="2600" b="1" dirty="0"/>
              <a:t> </a:t>
            </a:r>
            <a:r>
              <a:rPr lang="ru-RU" sz="2600" b="1" dirty="0" err="1"/>
              <a:t>зямель</a:t>
            </a:r>
            <a:r>
              <a:rPr lang="ru-RU" sz="2600" b="1" dirty="0"/>
              <a:t> на </a:t>
            </a:r>
            <a:r>
              <a:rPr lang="ru-RU" sz="2600" b="1" dirty="0" err="1"/>
              <a:t>паўночным</a:t>
            </a:r>
            <a:r>
              <a:rPr lang="ru-RU" sz="2600" b="1" dirty="0"/>
              <a:t> </a:t>
            </a:r>
            <a:r>
              <a:rPr lang="ru-RU" sz="2600" b="1" dirty="0" err="1"/>
              <a:t>захадзе</a:t>
            </a:r>
            <a:r>
              <a:rPr lang="ru-RU" sz="2600" b="1" dirty="0"/>
              <a:t> </a:t>
            </a:r>
            <a:r>
              <a:rPr lang="ru-RU" sz="2600" b="1" dirty="0" err="1"/>
              <a:t>адыходзіла</a:t>
            </a:r>
            <a:r>
              <a:rPr lang="ru-RU" sz="2600" b="1" dirty="0"/>
              <a:t> да </a:t>
            </a:r>
            <a:r>
              <a:rPr lang="ru-RU" sz="2600" b="1" dirty="0" err="1"/>
              <a:t>Літвы</a:t>
            </a:r>
            <a:r>
              <a:rPr lang="ru-RU" sz="2600" b="1" dirty="0"/>
              <a:t>.</a:t>
            </a:r>
            <a:endParaRPr lang="ru-BY" sz="2600" b="1" dirty="0"/>
          </a:p>
        </p:txBody>
      </p:sp>
    </p:spTree>
    <p:extLst>
      <p:ext uri="{BB962C8B-B14F-4D97-AF65-F5344CB8AC3E}">
        <p14:creationId xmlns:p14="http://schemas.microsoft.com/office/powerpoint/2010/main" val="1802029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6D2E9-0183-4038-8EEC-144C9C08C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6264696"/>
          </a:xfrm>
        </p:spPr>
        <p:txBody>
          <a:bodyPr/>
          <a:lstStyle/>
          <a:p>
            <a:pPr algn="ctr"/>
            <a:r>
              <a:rPr lang="ru-RU" sz="2800" b="1" dirty="0"/>
              <a:t>І </a:t>
            </a:r>
            <a:r>
              <a:rPr lang="ru-RU" sz="2800" b="1" dirty="0" err="1"/>
              <a:t>Усебеларускі</a:t>
            </a:r>
            <a:r>
              <a:rPr lang="ru-RU" sz="2800" b="1" dirty="0"/>
              <a:t> </a:t>
            </a:r>
            <a:r>
              <a:rPr lang="ru-RU" sz="2800" b="1" dirty="0" err="1"/>
              <a:t>з’езд</a:t>
            </a:r>
            <a:r>
              <a:rPr lang="ru-RU" sz="2800" b="1" dirty="0"/>
              <a:t>. </a:t>
            </a:r>
            <a:r>
              <a:rPr lang="ru-RU" sz="2800" b="1" dirty="0" err="1"/>
              <a:t>Мінск</a:t>
            </a:r>
            <a:r>
              <a:rPr lang="ru-RU" sz="2800" b="1" dirty="0"/>
              <a:t> 5–18 </a:t>
            </a:r>
            <a:r>
              <a:rPr lang="ru-RU" sz="2800" b="1" dirty="0" err="1"/>
              <a:t>снежня</a:t>
            </a:r>
            <a:r>
              <a:rPr lang="ru-RU" sz="2800" b="1" dirty="0"/>
              <a:t> 1917 г. </a:t>
            </a:r>
            <a:endParaRPr lang="ru-BY" sz="28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E2ED3C-FE72-472B-B251-9AA9F7B5371C}"/>
              </a:ext>
            </a:extLst>
          </p:cNvPr>
          <p:cNvSpPr/>
          <p:nvPr/>
        </p:nvSpPr>
        <p:spPr>
          <a:xfrm>
            <a:off x="786143" y="1195654"/>
            <a:ext cx="3096344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800" b="1" dirty="0"/>
              <a:t>Рада з’езда</a:t>
            </a:r>
            <a:endParaRPr lang="ru-BY" sz="2800" b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D3E0B66-FD77-4C74-B30F-6EB043FB9770}"/>
              </a:ext>
            </a:extLst>
          </p:cNvPr>
          <p:cNvSpPr/>
          <p:nvPr/>
        </p:nvSpPr>
        <p:spPr>
          <a:xfrm>
            <a:off x="745864" y="2604588"/>
            <a:ext cx="324036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Выканаўчы</a:t>
            </a:r>
            <a:r>
              <a:rPr lang="ru-RU" sz="2800" b="1" dirty="0"/>
              <a:t> </a:t>
            </a:r>
            <a:r>
              <a:rPr lang="ru-RU" sz="2800" b="1" dirty="0" err="1"/>
              <a:t>камітэт</a:t>
            </a:r>
            <a:r>
              <a:rPr lang="ru-RU" sz="2800" b="1" dirty="0"/>
              <a:t> Рады</a:t>
            </a:r>
            <a:endParaRPr lang="ru-BY" sz="2800" b="1" dirty="0"/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08B55D1B-62D4-42FA-A602-81FC5692FEE6}"/>
              </a:ext>
            </a:extLst>
          </p:cNvPr>
          <p:cNvSpPr/>
          <p:nvPr/>
        </p:nvSpPr>
        <p:spPr>
          <a:xfrm>
            <a:off x="1881412" y="62068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EA41E280-DAC7-4B19-A1C3-E1BDB1F308B2}"/>
              </a:ext>
            </a:extLst>
          </p:cNvPr>
          <p:cNvSpPr/>
          <p:nvPr/>
        </p:nvSpPr>
        <p:spPr>
          <a:xfrm>
            <a:off x="1953463" y="183564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1DAA08A-C7B8-48A2-92D4-109B691E5FDA}"/>
              </a:ext>
            </a:extLst>
          </p:cNvPr>
          <p:cNvSpPr/>
          <p:nvPr/>
        </p:nvSpPr>
        <p:spPr>
          <a:xfrm>
            <a:off x="4355976" y="2604588"/>
            <a:ext cx="2952328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Народнага</a:t>
            </a:r>
            <a:r>
              <a:rPr lang="ru-RU" sz="2800" b="1" dirty="0"/>
              <a:t> </a:t>
            </a:r>
            <a:r>
              <a:rPr lang="ru-RU" sz="2800" b="1" dirty="0" err="1"/>
              <a:t>Сакратарыят</a:t>
            </a:r>
            <a:endParaRPr lang="ru-BY" sz="2800" b="1" dirty="0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D416E7B2-FA98-484F-8CD8-E4BC5CAD503F}"/>
              </a:ext>
            </a:extLst>
          </p:cNvPr>
          <p:cNvSpPr/>
          <p:nvPr/>
        </p:nvSpPr>
        <p:spPr>
          <a:xfrm>
            <a:off x="3640980" y="276702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BC91531-750F-4873-88DE-3A9E29596106}"/>
              </a:ext>
            </a:extLst>
          </p:cNvPr>
          <p:cNvSpPr/>
          <p:nvPr/>
        </p:nvSpPr>
        <p:spPr>
          <a:xfrm>
            <a:off x="4480568" y="1155455"/>
            <a:ext cx="2827736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800" b="1" dirty="0"/>
              <a:t>Рада БНР</a:t>
            </a:r>
            <a:endParaRPr lang="ru-BY" sz="2800" b="1" dirty="0"/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F25376DF-80B3-4C5A-86B7-7BCD2A015485}"/>
              </a:ext>
            </a:extLst>
          </p:cNvPr>
          <p:cNvSpPr/>
          <p:nvPr/>
        </p:nvSpPr>
        <p:spPr>
          <a:xfrm>
            <a:off x="3665600" y="137033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EE7045B-5C04-431C-8B3A-D1D08C3E2819}"/>
              </a:ext>
            </a:extLst>
          </p:cNvPr>
          <p:cNvSpPr/>
          <p:nvPr/>
        </p:nvSpPr>
        <p:spPr>
          <a:xfrm>
            <a:off x="728248" y="3791725"/>
            <a:ext cx="6385143" cy="9144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600" b="1" dirty="0"/>
              <a:t>Трэцяя Устаўная грамата, абвяшчэнне БНР. 25 сакавіка 1918 г.</a:t>
            </a:r>
            <a:endParaRPr lang="ru-BY" sz="2600" b="1" dirty="0"/>
          </a:p>
        </p:txBody>
      </p:sp>
      <p:sp>
        <p:nvSpPr>
          <p:cNvPr id="13" name="Стрелка: изогнутая влево 12">
            <a:extLst>
              <a:ext uri="{FF2B5EF4-FFF2-40B4-BE49-F238E27FC236}">
                <a16:creationId xmlns:a16="http://schemas.microsoft.com/office/drawing/2014/main" id="{68FC423C-23A3-4AE0-A08E-D212759386EA}"/>
              </a:ext>
            </a:extLst>
          </p:cNvPr>
          <p:cNvSpPr/>
          <p:nvPr/>
        </p:nvSpPr>
        <p:spPr>
          <a:xfrm>
            <a:off x="6862895" y="1400180"/>
            <a:ext cx="731520" cy="310894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>
              <a:solidFill>
                <a:schemeClr val="tx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588B2F3-FC4C-4A80-A617-A1219775F508}"/>
              </a:ext>
            </a:extLst>
          </p:cNvPr>
          <p:cNvSpPr/>
          <p:nvPr/>
        </p:nvSpPr>
        <p:spPr>
          <a:xfrm>
            <a:off x="107504" y="4812503"/>
            <a:ext cx="8904372" cy="2072881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e-BY" sz="2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Задачы знешняй палітыкі БНР</a:t>
            </a:r>
          </a:p>
          <a:p>
            <a:pPr algn="just"/>
            <a:r>
              <a:rPr lang="be-BY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1.Дасягненне міжнароднага прызнання і ўстанаўленне дыпламатычных адносін з іншымі дзяржавамі</a:t>
            </a:r>
            <a:r>
              <a:rPr lang="be-BY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be-BY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2.Усталяванне граніц БНР.</a:t>
            </a:r>
          </a:p>
          <a:p>
            <a:pPr algn="just"/>
            <a:r>
              <a:rPr lang="be-BY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3.Наладжванне эканамічных адносін з іншымі дзяржавамі.</a:t>
            </a:r>
          </a:p>
          <a:p>
            <a:pPr algn="just"/>
            <a:endParaRPr lang="ru-BY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026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5682E43-A9FB-4EA3-9C65-D6B2D2C26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8496944" cy="576064"/>
          </a:xfrm>
        </p:spPr>
        <p:txBody>
          <a:bodyPr/>
          <a:lstStyle/>
          <a:p>
            <a:pPr algn="ctr"/>
            <a:r>
              <a:rPr lang="be-BY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Важнейшыя знешнепалітычныя крокі БНР</a:t>
            </a:r>
            <a:endParaRPr lang="ru-BY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406D58-9F6D-4C34-BB03-5595C35F9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512" y="620688"/>
            <a:ext cx="8784976" cy="604867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be-BY" sz="2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be-BY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Перамовы з УНР, усталяванне з ёй дыпламатычных адносін, атрыманне пазыкі.</a:t>
            </a:r>
          </a:p>
          <a:p>
            <a:pPr>
              <a:spcBef>
                <a:spcPts val="0"/>
              </a:spcBef>
            </a:pPr>
            <a:r>
              <a:rPr lang="be-BY" sz="2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be-BY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Звароты да Германіі з просьбай аб прызнанні БНР не прынеслі поспеху. Камандаванне акупацыйных войскаў дазволіла прадстаўнікам БНР удзельнічаць у вырашэнні гаспадарчых і культурна-адукацыйных пытанняў.</a:t>
            </a:r>
          </a:p>
          <a:p>
            <a:pPr>
              <a:spcBef>
                <a:spcPts val="0"/>
              </a:spcBef>
            </a:pPr>
            <a:r>
              <a:rPr lang="be-BY" sz="2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be-BY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e-BY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Былі наладжаны </a:t>
            </a:r>
          </a:p>
          <a:p>
            <a:pPr>
              <a:spcBef>
                <a:spcPts val="0"/>
              </a:spcBef>
            </a:pPr>
            <a:r>
              <a:rPr lang="be-BY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консульскія адносіны </a:t>
            </a:r>
          </a:p>
          <a:p>
            <a:pPr>
              <a:spcBef>
                <a:spcPts val="0"/>
              </a:spcBef>
            </a:pPr>
            <a:r>
              <a:rPr lang="be-BY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 Літвой, Латвіяй, </a:t>
            </a:r>
          </a:p>
          <a:p>
            <a:pPr>
              <a:spcBef>
                <a:spcPts val="0"/>
              </a:spcBef>
            </a:pPr>
            <a:r>
              <a:rPr lang="be-BY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Чэхаславакіяй. </a:t>
            </a:r>
          </a:p>
          <a:p>
            <a:pPr>
              <a:spcBef>
                <a:spcPts val="0"/>
              </a:spcBef>
            </a:pPr>
            <a:r>
              <a:rPr lang="be-BY" sz="2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be-BY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Удзел у міжнароднай </a:t>
            </a:r>
          </a:p>
          <a:p>
            <a:pPr>
              <a:spcBef>
                <a:spcPts val="0"/>
              </a:spcBef>
            </a:pPr>
            <a:r>
              <a:rPr lang="be-BY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канферэнцыі ў Ясах, </a:t>
            </a:r>
          </a:p>
          <a:p>
            <a:pPr>
              <a:spcBef>
                <a:spcPts val="0"/>
              </a:spcBef>
            </a:pPr>
            <a:r>
              <a:rPr lang="be-BY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наўдалая спроба дабіцца</a:t>
            </a:r>
          </a:p>
          <a:p>
            <a:pPr>
              <a:spcBef>
                <a:spcPts val="0"/>
              </a:spcBef>
            </a:pPr>
            <a:r>
              <a:rPr lang="be-BY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прызнання ад краін Ан-</a:t>
            </a:r>
          </a:p>
          <a:p>
            <a:pPr>
              <a:spcBef>
                <a:spcPts val="0"/>
              </a:spcBef>
            </a:pPr>
            <a:r>
              <a:rPr lang="be-BY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танты.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A4119E-B075-40EF-B88E-97018BFD1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928" y="3144416"/>
            <a:ext cx="4877223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57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CBFF3D-1987-4008-B4C4-7F42F4CDD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7831706" cy="1104074"/>
          </a:xfrm>
        </p:spPr>
        <p:txBody>
          <a:bodyPr/>
          <a:lstStyle/>
          <a:p>
            <a:pPr algn="ctr"/>
            <a:r>
              <a:rPr lang="be-BY" sz="3200" b="1" dirty="0">
                <a:solidFill>
                  <a:srgbClr val="FFC000"/>
                </a:solidFill>
              </a:rPr>
              <a:t>Першая сусветная вайна</a:t>
            </a:r>
            <a:br>
              <a:rPr lang="be-BY" sz="3200" b="1" dirty="0">
                <a:solidFill>
                  <a:srgbClr val="FFC000"/>
                </a:solidFill>
              </a:rPr>
            </a:br>
            <a:r>
              <a:rPr lang="be-BY" sz="3200" b="1" dirty="0">
                <a:solidFill>
                  <a:srgbClr val="FFC000"/>
                </a:solidFill>
              </a:rPr>
              <a:t>01.08.1914 – 11.11.1918</a:t>
            </a:r>
            <a:endParaRPr lang="ru-BY" sz="3200" b="1" dirty="0">
              <a:solidFill>
                <a:srgbClr val="FFC000"/>
              </a:solidFill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108CB0-A70E-49A8-8317-500C2F633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495" y="1556792"/>
            <a:ext cx="4090317" cy="924470"/>
          </a:xfrm>
        </p:spPr>
        <p:txBody>
          <a:bodyPr/>
          <a:lstStyle/>
          <a:p>
            <a:pPr algn="ctr"/>
            <a:r>
              <a:rPr lang="be-BY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Германскі блок (Чацвяртны саюз)</a:t>
            </a:r>
            <a:endParaRPr lang="ru-BY" sz="28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2E34ABB-A317-479E-90CC-4FD318ED7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496" y="2514600"/>
            <a:ext cx="4090316" cy="42267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e-BY" sz="2800" b="1" dirty="0">
                <a:solidFill>
                  <a:schemeClr val="tx1">
                    <a:lumMod val="65000"/>
                  </a:schemeClr>
                </a:solidFill>
              </a:rPr>
              <a:t>Германія</a:t>
            </a:r>
          </a:p>
          <a:p>
            <a:pPr marL="0" indent="0">
              <a:buNone/>
            </a:pPr>
            <a:r>
              <a:rPr lang="be-BY" sz="2800" b="1" dirty="0">
                <a:solidFill>
                  <a:schemeClr val="tx1">
                    <a:lumMod val="65000"/>
                  </a:schemeClr>
                </a:solidFill>
              </a:rPr>
              <a:t>Аўстра-Венгрыя</a:t>
            </a:r>
          </a:p>
          <a:p>
            <a:pPr marL="0" indent="0">
              <a:buNone/>
            </a:pPr>
            <a:r>
              <a:rPr lang="be-BY" sz="2800" b="1" dirty="0">
                <a:solidFill>
                  <a:schemeClr val="tx1">
                    <a:lumMod val="65000"/>
                  </a:schemeClr>
                </a:solidFill>
              </a:rPr>
              <a:t>Асманская імперыя (Турцыя)</a:t>
            </a:r>
          </a:p>
          <a:p>
            <a:pPr marL="0" indent="0">
              <a:buNone/>
            </a:pPr>
            <a:r>
              <a:rPr lang="be-BY" sz="2800" b="1" dirty="0">
                <a:solidFill>
                  <a:schemeClr val="tx1">
                    <a:lumMod val="65000"/>
                  </a:schemeClr>
                </a:solidFill>
              </a:rPr>
              <a:t>Балгарыя</a:t>
            </a:r>
            <a:endParaRPr lang="ru-BY" sz="2800" b="1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2D0B3646-7275-4C29-AD84-D4E9415501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41976" y="1556792"/>
            <a:ext cx="4794520" cy="924470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be-BY" sz="2800" b="1" dirty="0"/>
              <a:t>Антанта </a:t>
            </a:r>
          </a:p>
          <a:p>
            <a:pPr algn="ctr">
              <a:spcBef>
                <a:spcPts val="0"/>
              </a:spcBef>
            </a:pPr>
            <a:r>
              <a:rPr lang="be-BY" sz="2800" b="1" dirty="0"/>
              <a:t>(Сардэчная згода)</a:t>
            </a:r>
            <a:endParaRPr lang="ru-BY" sz="2800" b="1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A4DDC514-7D92-4045-9978-03C8D087FF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4794520" cy="422676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be-BY" sz="3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Вялікабрытанія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be-BY" sz="3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Францыя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be-BY" sz="3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Расія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be-BY" sz="3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Італія</a:t>
            </a:r>
          </a:p>
          <a:p>
            <a:pPr marL="0" indent="0">
              <a:spcBef>
                <a:spcPts val="0"/>
              </a:spcBef>
              <a:buNone/>
            </a:pPr>
            <a:endParaRPr lang="be-BY" sz="900" b="1" dirty="0">
              <a:solidFill>
                <a:srgbClr val="C00000"/>
              </a:solidFill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be-BY" sz="3000" b="1" dirty="0">
                <a:solidFill>
                  <a:srgbClr val="00B0F0"/>
                </a:solidFill>
              </a:rPr>
              <a:t>Краіны, якія далучыліся да Антанты</a:t>
            </a:r>
          </a:p>
          <a:p>
            <a:pPr marL="0" indent="0">
              <a:spcBef>
                <a:spcPts val="0"/>
              </a:spcBef>
              <a:buNone/>
            </a:pPr>
            <a:r>
              <a:rPr lang="be-BY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Японія      ЗША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be-BY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Сербія     Бельгія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be-BY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Румынія</a:t>
            </a:r>
          </a:p>
          <a:p>
            <a:pPr marL="0" indent="0">
              <a:buNone/>
            </a:pPr>
            <a:endParaRPr lang="be-BY" sz="28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BY" dirty="0"/>
          </a:p>
        </p:txBody>
      </p:sp>
    </p:spTree>
    <p:extLst>
      <p:ext uri="{BB962C8B-B14F-4D97-AF65-F5344CB8AC3E}">
        <p14:creationId xmlns:p14="http://schemas.microsoft.com/office/powerpoint/2010/main" val="3336479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F514BD-0BE5-46A8-B46B-153A44713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444" y="0"/>
            <a:ext cx="6611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01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C80673-87D1-4E00-802E-FCAC7454D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59" y="2224"/>
            <a:ext cx="7938682" cy="1022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31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01700"/>
            <a:ext cx="8892505" cy="576064"/>
          </a:xfrm>
        </p:spPr>
        <p:txBody>
          <a:bodyPr/>
          <a:lstStyle/>
          <a:p>
            <a:pPr algn="ctr"/>
            <a:r>
              <a:rPr lang="ru-RU" sz="3200" b="1" dirty="0" err="1">
                <a:solidFill>
                  <a:srgbClr val="FFFF00"/>
                </a:solidFill>
              </a:rPr>
              <a:t>Баявыя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дзеянні</a:t>
            </a:r>
            <a:r>
              <a:rPr lang="ru-RU" sz="3200" b="1" dirty="0">
                <a:solidFill>
                  <a:srgbClr val="FFFF00"/>
                </a:solidFill>
              </a:rPr>
              <a:t> на </a:t>
            </a:r>
            <a:r>
              <a:rPr lang="ru-RU" sz="3200" b="1" dirty="0" err="1">
                <a:solidFill>
                  <a:srgbClr val="FFFF00"/>
                </a:solidFill>
              </a:rPr>
              <a:t>тэрыторыі</a:t>
            </a:r>
            <a:r>
              <a:rPr lang="ru-RU" sz="3200" b="1" dirty="0">
                <a:solidFill>
                  <a:srgbClr val="FFFF00"/>
                </a:solidFill>
              </a:rPr>
              <a:t> </a:t>
            </a:r>
            <a:r>
              <a:rPr lang="ru-RU" sz="3200" b="1" dirty="0" err="1">
                <a:solidFill>
                  <a:srgbClr val="FFFF00"/>
                </a:solidFill>
              </a:rPr>
              <a:t>Беларусі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856984" cy="6165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e-BY" sz="3000" b="1" dirty="0"/>
              <a:t>Лета 1915 г. – германскія войскі ўступілі на тэрыторыю Беларусі. Без бою палі рускія крэпасці Гродна і Брэст.</a:t>
            </a:r>
          </a:p>
          <a:p>
            <a:pPr marL="0" indent="0">
              <a:buNone/>
            </a:pPr>
            <a:r>
              <a:rPr lang="be-BY" sz="3000" b="1" dirty="0"/>
              <a:t>Верасень 1915 г. – Свенцянскі прарыў, пагроза захопу немцамі Мінска. </a:t>
            </a:r>
          </a:p>
          <a:p>
            <a:pPr marL="0" indent="0">
              <a:buNone/>
            </a:pPr>
            <a:r>
              <a:rPr lang="be-BY" sz="3000" b="1" dirty="0"/>
              <a:t>1916 г. – Нарачанская і Баранавічская наступальныя аперацыяі рускай арміі закончыліся няўдачай. </a:t>
            </a:r>
          </a:p>
          <a:p>
            <a:pPr marL="0" indent="0">
              <a:buNone/>
            </a:pPr>
            <a:r>
              <a:rPr lang="be-BY" sz="3000" b="1" dirty="0"/>
              <a:t>1917 г. – наступленне рускай арміі ў раёне Маладзечна – Крэва закончылася няўдачай.</a:t>
            </a:r>
          </a:p>
          <a:p>
            <a:pPr marL="0" indent="0">
              <a:buNone/>
            </a:pPr>
            <a:r>
              <a:rPr lang="be-BY" sz="3000" b="1" dirty="0"/>
              <a:t>2 снежня 1917 г. – падпісана перамір’е паміж Расіяй і краінамі Германскага блока.</a:t>
            </a:r>
          </a:p>
          <a:p>
            <a:pPr marL="0" indent="0">
              <a:buNone/>
            </a:pPr>
            <a:endParaRPr lang="ru-BY" sz="3000" b="1" dirty="0"/>
          </a:p>
          <a:p>
            <a:pPr marL="0" indent="0">
              <a:buNone/>
            </a:pPr>
            <a:r>
              <a:rPr lang="be-BY" sz="3000" b="1" dirty="0"/>
              <a:t> </a:t>
            </a: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4238300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2F14A7-8A8D-4FC3-BB36-DCFF121C3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8399"/>
            <a:ext cx="4571999" cy="34280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80C8EB-3B04-4E67-9153-7621D75F5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429000"/>
            <a:ext cx="4104456" cy="3077481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A3E08CB-53EC-4438-B110-30D6D2DE0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047802" cy="6624736"/>
          </a:xfrm>
        </p:spPr>
        <p:txBody>
          <a:bodyPr/>
          <a:lstStyle/>
          <a:p>
            <a:r>
              <a:rPr lang="be-BY" sz="2800" dirty="0"/>
              <a:t>Помнік у Смаргоні</a:t>
            </a:r>
            <a:br>
              <a:rPr lang="be-BY" sz="2800" dirty="0"/>
            </a:br>
            <a:br>
              <a:rPr lang="be-BY" sz="2800" dirty="0"/>
            </a:br>
            <a:br>
              <a:rPr lang="be-BY" sz="2800" dirty="0"/>
            </a:br>
            <a:br>
              <a:rPr lang="be-BY" sz="2800" dirty="0"/>
            </a:br>
            <a:br>
              <a:rPr lang="be-BY" sz="2800" dirty="0"/>
            </a:br>
            <a:r>
              <a:rPr lang="be-BY" sz="2800" dirty="0"/>
              <a:t>Германскія ўмацаванні</a:t>
            </a:r>
            <a:br>
              <a:rPr lang="be-BY" sz="2800" dirty="0"/>
            </a:br>
            <a:r>
              <a:rPr lang="be-BY" sz="2800" dirty="0"/>
              <a:t>ў Беларусі.</a:t>
            </a:r>
            <a:endParaRPr lang="ru-BY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E524B7-EB57-4F94-9B70-C6D7BA556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678" y="-53972"/>
            <a:ext cx="4631124" cy="3472371"/>
          </a:xfrm>
          <a:prstGeom prst="rect">
            <a:avLst/>
          </a:prstGeom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E04DBC3D-F933-41D0-AADB-FFDF29721CC6}"/>
              </a:ext>
            </a:extLst>
          </p:cNvPr>
          <p:cNvSpPr/>
          <p:nvPr/>
        </p:nvSpPr>
        <p:spPr>
          <a:xfrm>
            <a:off x="3707904" y="35151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9D6427A8-65E4-468A-B700-07D5473929AE}"/>
              </a:ext>
            </a:extLst>
          </p:cNvPr>
          <p:cNvSpPr/>
          <p:nvPr/>
        </p:nvSpPr>
        <p:spPr>
          <a:xfrm>
            <a:off x="2411760" y="292494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DDB49720-A0D4-40AD-904B-D9326C985901}"/>
              </a:ext>
            </a:extLst>
          </p:cNvPr>
          <p:cNvSpPr/>
          <p:nvPr/>
        </p:nvSpPr>
        <p:spPr>
          <a:xfrm rot="18469788">
            <a:off x="3819974" y="294387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271490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CDCC2A-F182-4A20-AACD-194582FF0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3F1D71F-64C4-43D9-AC91-E929D6F03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2718"/>
            <a:ext cx="9144000" cy="1400530"/>
          </a:xfrm>
        </p:spPr>
        <p:txBody>
          <a:bodyPr/>
          <a:lstStyle/>
          <a:p>
            <a:r>
              <a:rPr lang="ru-RU" sz="2800" b="1" dirty="0" err="1"/>
              <a:t>Обер</a:t>
            </a:r>
            <a:r>
              <a:rPr lang="ru-RU" sz="2800" b="1" dirty="0"/>
              <a:t> </a:t>
            </a:r>
            <a:r>
              <a:rPr lang="ru-RU" dirty="0"/>
              <a:t>                                               </a:t>
            </a:r>
            <a:r>
              <a:rPr lang="ru-RU" sz="2800" b="1" dirty="0"/>
              <a:t>Ост</a:t>
            </a:r>
            <a:endParaRPr lang="ru-BY" sz="2800" b="1" dirty="0"/>
          </a:p>
        </p:txBody>
      </p:sp>
    </p:spTree>
    <p:extLst>
      <p:ext uri="{BB962C8B-B14F-4D97-AF65-F5344CB8AC3E}">
        <p14:creationId xmlns:p14="http://schemas.microsoft.com/office/powerpoint/2010/main" val="830394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4A03B-3259-4F23-AC69-112817BE2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5864"/>
            <a:ext cx="8928992" cy="1222895"/>
          </a:xfrm>
        </p:spPr>
        <p:txBody>
          <a:bodyPr/>
          <a:lstStyle/>
          <a:p>
            <a:pPr algn="ctr"/>
            <a:r>
              <a:rPr lang="ru-RU" sz="2800" b="1" dirty="0" err="1"/>
              <a:t>Асноўныя</a:t>
            </a:r>
            <a:r>
              <a:rPr lang="ru-RU" sz="2800" b="1" dirty="0"/>
              <a:t> </a:t>
            </a:r>
            <a:r>
              <a:rPr lang="ru-RU" sz="2800" b="1" dirty="0" err="1"/>
              <a:t>напрамкі</a:t>
            </a:r>
            <a:r>
              <a:rPr lang="ru-RU" sz="2800" b="1" dirty="0"/>
              <a:t> </a:t>
            </a:r>
            <a:r>
              <a:rPr lang="ru-RU" sz="2800" b="1" dirty="0" err="1"/>
              <a:t>акупацыйнай</a:t>
            </a:r>
            <a:r>
              <a:rPr lang="ru-RU" sz="2800" b="1" dirty="0"/>
              <a:t> </a:t>
            </a:r>
            <a:r>
              <a:rPr lang="ru-RU" sz="2800" b="1" dirty="0" err="1"/>
              <a:t>палітыкі</a:t>
            </a:r>
            <a:r>
              <a:rPr lang="ru-RU" sz="2800" b="1" dirty="0"/>
              <a:t> </a:t>
            </a:r>
            <a:r>
              <a:rPr lang="ru-RU" sz="2800" b="1" dirty="0" err="1"/>
              <a:t>Германіі</a:t>
            </a:r>
            <a:r>
              <a:rPr lang="ru-RU" sz="2800" b="1" dirty="0"/>
              <a:t> на </a:t>
            </a:r>
            <a:r>
              <a:rPr lang="ru-RU" sz="2800" b="1" dirty="0" err="1"/>
              <a:t>Беларусі</a:t>
            </a:r>
            <a:r>
              <a:rPr lang="ru-RU" sz="2800" b="1" dirty="0"/>
              <a:t> </a:t>
            </a:r>
            <a:br>
              <a:rPr lang="ru-RU" sz="2800" b="1" dirty="0"/>
            </a:br>
            <a:br>
              <a:rPr lang="ru-RU" sz="2800" b="1" dirty="0"/>
            </a:br>
            <a:endParaRPr lang="ru-BY" sz="2800" b="1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DF029B-22FF-4F00-82B0-F064BC16F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504" y="1124744"/>
            <a:ext cx="8928992" cy="583264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be-BY" sz="2800" b="1" dirty="0"/>
              <a:t>1. Прызнанне нацыянальнай адметнасці беларусаў. </a:t>
            </a:r>
          </a:p>
          <a:p>
            <a:pPr>
              <a:spcBef>
                <a:spcPts val="0"/>
              </a:spcBef>
            </a:pPr>
            <a:endParaRPr lang="be-BY" sz="1000" b="1" dirty="0"/>
          </a:p>
          <a:p>
            <a:pPr>
              <a:spcBef>
                <a:spcPts val="0"/>
              </a:spcBef>
            </a:pPr>
            <a:r>
              <a:rPr lang="ru-RU" sz="2800" b="1" dirty="0"/>
              <a:t>2. </a:t>
            </a:r>
            <a:r>
              <a:rPr lang="ru-RU" sz="2800" b="1" dirty="0" err="1"/>
              <a:t>Стварэнне</a:t>
            </a:r>
            <a:r>
              <a:rPr lang="ru-RU" sz="2800" b="1" dirty="0"/>
              <a:t> </a:t>
            </a:r>
            <a:r>
              <a:rPr lang="ru-RU" sz="2800" b="1" dirty="0" err="1"/>
              <a:t>ўмоў</a:t>
            </a:r>
            <a:r>
              <a:rPr lang="ru-RU" sz="2800" b="1" dirty="0"/>
              <a:t> для культурна-</a:t>
            </a:r>
            <a:r>
              <a:rPr lang="ru-RU" sz="2800" b="1" dirty="0" err="1"/>
              <a:t>асветніцкай</a:t>
            </a:r>
            <a:r>
              <a:rPr lang="ru-RU" sz="2800" b="1" dirty="0"/>
              <a:t> </a:t>
            </a:r>
            <a:r>
              <a:rPr lang="ru-RU" sz="2800" b="1" dirty="0" err="1"/>
              <a:t>дзейнасці</a:t>
            </a:r>
            <a:r>
              <a:rPr lang="ru-RU" sz="2800" b="1" dirty="0"/>
              <a:t> </a:t>
            </a:r>
            <a:r>
              <a:rPr lang="ru-RU" sz="2800" b="1" dirty="0" err="1"/>
              <a:t>беларусаў</a:t>
            </a:r>
            <a:r>
              <a:rPr lang="ru-RU" sz="2800" b="1" dirty="0"/>
              <a:t>. </a:t>
            </a:r>
            <a:r>
              <a:rPr lang="ru-RU" sz="2800" b="1" dirty="0" err="1"/>
              <a:t>Акупаваная</a:t>
            </a:r>
            <a:r>
              <a:rPr lang="ru-RU" sz="2800" b="1" dirty="0"/>
              <a:t> </a:t>
            </a:r>
            <a:r>
              <a:rPr lang="ru-RU" sz="2800" b="1" dirty="0" err="1"/>
              <a:t>Вільня</a:t>
            </a:r>
            <a:r>
              <a:rPr lang="ru-RU" sz="2800" b="1" dirty="0"/>
              <a:t> – </a:t>
            </a:r>
            <a:r>
              <a:rPr lang="ru-RU" sz="2800" b="1" dirty="0" err="1"/>
              <a:t>цэнтр</a:t>
            </a:r>
            <a:r>
              <a:rPr lang="ru-RU" sz="2800" b="1" dirty="0"/>
              <a:t> </a:t>
            </a:r>
            <a:r>
              <a:rPr lang="ru-RU" sz="2800" b="1" dirty="0" err="1"/>
              <a:t>беларускага</a:t>
            </a:r>
            <a:r>
              <a:rPr lang="ru-RU" sz="2800" b="1" dirty="0"/>
              <a:t> руху.</a:t>
            </a:r>
          </a:p>
          <a:p>
            <a:pPr>
              <a:spcBef>
                <a:spcPts val="0"/>
              </a:spcBef>
            </a:pPr>
            <a:endParaRPr lang="be-BY" sz="1000" b="1" dirty="0"/>
          </a:p>
          <a:p>
            <a:pPr>
              <a:spcBef>
                <a:spcPts val="0"/>
              </a:spcBef>
            </a:pPr>
            <a:r>
              <a:rPr lang="ru-RU" sz="2800" b="1" dirty="0"/>
              <a:t>3. </a:t>
            </a:r>
            <a:r>
              <a:rPr lang="ru-RU" sz="2800" b="1" dirty="0" err="1"/>
              <a:t>Выкарыстанне</a:t>
            </a:r>
            <a:r>
              <a:rPr lang="ru-RU" sz="2800" b="1" dirty="0"/>
              <a:t> </a:t>
            </a:r>
            <a:r>
              <a:rPr lang="ru-RU" sz="2800" b="1" dirty="0" err="1"/>
              <a:t>рэсурсаў</a:t>
            </a:r>
            <a:r>
              <a:rPr lang="ru-RU" sz="2800" b="1" dirty="0"/>
              <a:t>  </a:t>
            </a:r>
            <a:r>
              <a:rPr lang="ru-RU" sz="2800" b="1" dirty="0" err="1"/>
              <a:t>Беларусі</a:t>
            </a:r>
            <a:r>
              <a:rPr lang="ru-RU" sz="2800" b="1" dirty="0"/>
              <a:t> для </a:t>
            </a:r>
            <a:r>
              <a:rPr lang="ru-RU" sz="2800" b="1" dirty="0" err="1"/>
              <a:t>вядзення</a:t>
            </a:r>
            <a:r>
              <a:rPr lang="ru-RU" sz="2800" b="1" dirty="0"/>
              <a:t> </a:t>
            </a:r>
            <a:r>
              <a:rPr lang="ru-RU" sz="2800" b="1" dirty="0" err="1"/>
              <a:t>вайны</a:t>
            </a:r>
            <a:r>
              <a:rPr lang="ru-RU" sz="2800" b="1" dirty="0"/>
              <a:t>.</a:t>
            </a:r>
          </a:p>
          <a:p>
            <a:pPr>
              <a:spcBef>
                <a:spcPts val="0"/>
              </a:spcBef>
            </a:pPr>
            <a:endParaRPr lang="be-BY" sz="1000" b="1" dirty="0"/>
          </a:p>
          <a:p>
            <a:pPr>
              <a:spcBef>
                <a:spcPts val="0"/>
              </a:spcBef>
            </a:pPr>
            <a:r>
              <a:rPr lang="ru-RU" sz="2800" b="1" dirty="0"/>
              <a:t>4. </a:t>
            </a:r>
            <a:r>
              <a:rPr lang="ru-RU" sz="2800" b="1" dirty="0" err="1"/>
              <a:t>Мабілізацыя</a:t>
            </a:r>
            <a:r>
              <a:rPr lang="ru-RU" sz="2800" b="1" dirty="0"/>
              <a:t> </a:t>
            </a:r>
            <a:r>
              <a:rPr lang="ru-RU" sz="2800" b="1" dirty="0" err="1"/>
              <a:t>мясцовага</a:t>
            </a:r>
            <a:r>
              <a:rPr lang="ru-RU" sz="2800" b="1" dirty="0"/>
              <a:t> </a:t>
            </a:r>
            <a:r>
              <a:rPr lang="ru-RU" sz="2800" b="1" dirty="0" err="1"/>
              <a:t>насельніцтва</a:t>
            </a:r>
            <a:r>
              <a:rPr lang="ru-RU" sz="2800" b="1" dirty="0"/>
              <a:t> на работы па </a:t>
            </a:r>
            <a:r>
              <a:rPr lang="ru-RU" sz="2800" b="1" dirty="0" err="1"/>
              <a:t>будаўніцтву</a:t>
            </a:r>
            <a:r>
              <a:rPr lang="ru-RU" sz="2800" b="1" dirty="0"/>
              <a:t> </a:t>
            </a:r>
            <a:r>
              <a:rPr lang="ru-RU" sz="2800" b="1" dirty="0" err="1"/>
              <a:t>ўмацаванняў</a:t>
            </a:r>
            <a:r>
              <a:rPr lang="ru-RU" sz="2800" b="1" dirty="0"/>
              <a:t>.</a:t>
            </a:r>
          </a:p>
          <a:p>
            <a:pPr>
              <a:spcBef>
                <a:spcPts val="0"/>
              </a:spcBef>
            </a:pPr>
            <a:endParaRPr lang="ru-RU" sz="1000" b="1" dirty="0"/>
          </a:p>
          <a:p>
            <a:pPr>
              <a:spcBef>
                <a:spcPts val="0"/>
              </a:spcBef>
            </a:pPr>
            <a:r>
              <a:rPr lang="ru-RU" sz="2800" b="1" dirty="0"/>
              <a:t>5. </a:t>
            </a:r>
            <a:r>
              <a:rPr lang="ru-RU" sz="2800" b="1" dirty="0" err="1"/>
              <a:t>Адмова</a:t>
            </a:r>
            <a:r>
              <a:rPr lang="ru-RU" sz="2800" b="1" dirty="0"/>
              <a:t> ад </a:t>
            </a:r>
            <a:r>
              <a:rPr lang="ru-RU" sz="2800" b="1" dirty="0" err="1"/>
              <a:t>падтрымкі</a:t>
            </a:r>
            <a:r>
              <a:rPr lang="ru-RU" sz="2800" b="1" dirty="0"/>
              <a:t> </a:t>
            </a:r>
            <a:r>
              <a:rPr lang="ru-RU" sz="2800" b="1" dirty="0" err="1"/>
              <a:t>стварэння</a:t>
            </a:r>
            <a:r>
              <a:rPr lang="ru-RU" sz="2800" b="1" dirty="0"/>
              <a:t> </a:t>
            </a:r>
            <a:r>
              <a:rPr lang="ru-RU" sz="2800" b="1" dirty="0" err="1"/>
              <a:t>беларускай</a:t>
            </a:r>
            <a:r>
              <a:rPr lang="ru-RU" sz="2800" b="1" dirty="0"/>
              <a:t> </a:t>
            </a:r>
            <a:r>
              <a:rPr lang="ru-RU" sz="2800" b="1" dirty="0" err="1"/>
              <a:t>дзяржаўнасці</a:t>
            </a:r>
            <a:endParaRPr lang="be-BY" sz="2800" dirty="0"/>
          </a:p>
          <a:p>
            <a:endParaRPr lang="ru-BY" sz="2800" dirty="0"/>
          </a:p>
        </p:txBody>
      </p:sp>
    </p:spTree>
    <p:extLst>
      <p:ext uri="{BB962C8B-B14F-4D97-AF65-F5344CB8AC3E}">
        <p14:creationId xmlns:p14="http://schemas.microsoft.com/office/powerpoint/2010/main" val="3455076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2ED4DFD-A3B0-42CD-92D1-E53B0A77C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1080120"/>
          </a:xfrm>
        </p:spPr>
        <p:txBody>
          <a:bodyPr/>
          <a:lstStyle/>
          <a:p>
            <a:pPr algn="ctr"/>
            <a:r>
              <a:rPr lang="be-BY" sz="3200" b="1" dirty="0"/>
              <a:t>Пазіцыя адносна права народаў Расіі на самавызначэнне</a:t>
            </a:r>
            <a:endParaRPr lang="ru-BY" sz="3200" b="1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8DFE8A9-9345-449F-9D60-C4C8C2822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268760"/>
            <a:ext cx="4233316" cy="648072"/>
          </a:xfrm>
        </p:spPr>
        <p:txBody>
          <a:bodyPr/>
          <a:lstStyle/>
          <a:p>
            <a:pPr algn="ctr"/>
            <a:r>
              <a:rPr lang="be-BY" sz="2800" b="1" dirty="0"/>
              <a:t>Часовы ўрад</a:t>
            </a:r>
            <a:endParaRPr lang="ru-BY" sz="2800" b="1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3F84C39-B59D-4B74-BEF2-7D4BC4B347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2060848"/>
            <a:ext cx="4233316" cy="4680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be-BY" sz="2800" b="1" dirty="0"/>
              <a:t>Захаванне адзінай і непадзельнай Расіі. Права на аддзяленне ад Расіі прызнавала-ся толькі за Польшчай і Фінляндыяй. </a:t>
            </a:r>
            <a:endParaRPr lang="ru-BY" sz="2800" b="1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7CC170E7-F460-4D7B-B44C-D2B3D05B9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5976" y="1268760"/>
            <a:ext cx="4680520" cy="648072"/>
          </a:xfrm>
        </p:spPr>
        <p:txBody>
          <a:bodyPr/>
          <a:lstStyle/>
          <a:p>
            <a:pPr algn="ctr"/>
            <a:r>
              <a:rPr lang="be-BY" sz="2800" b="1" dirty="0">
                <a:solidFill>
                  <a:srgbClr val="FF0000"/>
                </a:solidFill>
              </a:rPr>
              <a:t>Бальшавіцкі ўрад</a:t>
            </a:r>
            <a:endParaRPr lang="ru-BY" sz="2800" b="1" dirty="0">
              <a:solidFill>
                <a:srgbClr val="FF0000"/>
              </a:solidFill>
            </a:endParaRP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878077AB-4175-4B0E-9CD4-52A83356C7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55976" y="2060848"/>
            <a:ext cx="4680520" cy="4680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e-BY" sz="26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Абвяшчалі права на самавызначэнне толькі для працоўных. Але і яно дапускалася толькі ў тым выпадку, калі служыла інтарэсам сацыялістычнай рэвалюцыі. Імкненне ўсталяваць сваю ўладу, па магчымасці, у межах былой Расійскай імперыі.</a:t>
            </a:r>
            <a:endParaRPr lang="ru-BY" sz="26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441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534</TotalTime>
  <Words>733</Words>
  <Application>Microsoft Office PowerPoint</Application>
  <PresentationFormat>Экран (4:3)</PresentationFormat>
  <Paragraphs>79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Times New Roman</vt:lpstr>
      <vt:lpstr>Wingdings 3</vt:lpstr>
      <vt:lpstr>Ион</vt:lpstr>
      <vt:lpstr>Тэма 2 Знешнепалітычнае становішча Беларусі ў гады Першай сусветнай вайны</vt:lpstr>
      <vt:lpstr>Першая сусветная вайна 01.08.1914 – 11.11.1918</vt:lpstr>
      <vt:lpstr>Презентация PowerPoint</vt:lpstr>
      <vt:lpstr>Презентация PowerPoint</vt:lpstr>
      <vt:lpstr>Баявыя дзеянні на тэрыторыі Беларусі</vt:lpstr>
      <vt:lpstr>Помнік у Смаргоні     Германскія ўмацаванні ў Беларусі.</vt:lpstr>
      <vt:lpstr>Обер                                                Ост</vt:lpstr>
      <vt:lpstr>Асноўныя напрамкі акупацыйнай палітыкі Германіі на Беларусі   </vt:lpstr>
      <vt:lpstr>Пазіцыя адносна права народаў Расіі на самавызначэнне</vt:lpstr>
      <vt:lpstr>Брэсцкі мір 3 сакавіка 1918 г.   Пазіцыя на перамовах:  </vt:lpstr>
      <vt:lpstr>С            Стаўка ў Магілёве        Перамовы ў Брэсце</vt:lpstr>
      <vt:lpstr>Беларускія і ўкраінскія дэлегаты на перамовах у Брэсце.</vt:lpstr>
      <vt:lpstr>Падзел Беларусі па Брэсцкаму дагавору  1. Тэрыторыя на захад ад лініі Дзвінск – Свянцяны – Ліда – Пружаны – Брэст уключаліся ў склад Германіі.  2. Цэнтральная частка Беларусі (Мінская, частка Віцебскай і Магілёскай губерняў) абвяшчалася часова акупаванай Германіяй.  3. Усходняя Беларусь заставалася ў складзе Савецкай Расіі.  4. Паўднёвыя раёны Беларусі адышлі да Украінскай Народнай Рэспублікі.  5. Частка беларускіх зямель на паўночным захадзе адыходзіла да Літвы.</vt:lpstr>
      <vt:lpstr>І Усебеларускі з’езд. Мінск 5–18 снежня 1917 г. </vt:lpstr>
      <vt:lpstr>Важнейшыя знешнепалітычныя крокі БНР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Тэма Міжнародныя адносіны ў канцы 15 – першай палове 17 ст.  1. Новыя тэндэнцыі ў развіцці міжнародных адносін у пачатку новага часу. 2. Італьянскія войны. 3. Знешняя палітыка еўрапейскіх дзяржаў у другой палове 16 – пачатку 17 ст.  4. Трыцацігадовая вайна.</dc:title>
  <dc:creator>Мезга Николай</dc:creator>
  <cp:lastModifiedBy>Mikalai Miazga</cp:lastModifiedBy>
  <cp:revision>62</cp:revision>
  <dcterms:created xsi:type="dcterms:W3CDTF">2020-04-27T19:07:08Z</dcterms:created>
  <dcterms:modified xsi:type="dcterms:W3CDTF">2022-02-06T19:13:12Z</dcterms:modified>
</cp:coreProperties>
</file>