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5143500" type="screen16x9"/>
  <p:notesSz cx="6858000" cy="9144000"/>
  <p:embeddedFontLst>
    <p:embeddedFont>
      <p:font typeface="Trebuchet MS" panose="020B0603020202020204" pitchFamily="34" charset="0"/>
      <p:regular r:id="rId36"/>
      <p:bold r:id="rId37"/>
      <p:italic r:id="rId38"/>
      <p:boldItalic r:id="rId39"/>
    </p:embeddedFont>
    <p:embeddedFont>
      <p:font typeface="Wingdings 3" panose="05040102010807070707" pitchFamily="18" charset="2"/>
      <p:regular r:id="rId40"/>
    </p:embeddedFont>
    <p:embeddedFont>
      <p:font typeface="Amatic SC" panose="020B0604020202020204" charset="-79"/>
      <p:regular r:id="rId41"/>
      <p:bold r:id="rId42"/>
    </p:embeddedFont>
    <p:embeddedFont>
      <p:font typeface="Arial Narrow" panose="020B0606020202030204" pitchFamily="34" charset="0"/>
      <p:regular r:id="rId43"/>
      <p:bold r:id="rId44"/>
      <p:italic r:id="rId45"/>
      <p:boldItalic r:id="rId46"/>
    </p:embeddedFont>
    <p:embeddedFont>
      <p:font typeface="Cambria Math" panose="02040503050406030204" pitchFamily="18" charset="0"/>
      <p:regular r:id="rId4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B2CE97B-58C3-44C8-B5A1-C16120C1CD3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57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80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7.fntdata"/><Relationship Id="rId47" Type="http://schemas.openxmlformats.org/officeDocument/2006/relationships/font" Target="fonts/font12.fntdata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46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font" Target="fonts/font8.fntdata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c6f73a04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c6f73a04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6f73a04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6f73a04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c6f73a04f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c6f73a04f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f47136e4e_0_4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f47136e4e_0_4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f47136e4e_0_4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f47136e4e_0_4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08852702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9529086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0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481883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58066054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556668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37545397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5472795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34926368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7491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5819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035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716619793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3203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080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9607332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59811597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6285724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00737531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59375469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84001373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8627546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19109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  <p:sldLayoutId id="2147483703" r:id="rId20"/>
    <p:sldLayoutId id="2147483704" r:id="rId21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D%D0%BD%D0%B5%D1%80%D0%B3%D0%B8%D1%8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1.xml"/><Relationship Id="rId4" Type="http://schemas.openxmlformats.org/officeDocument/2006/relationships/hyperlink" Target="https://ru.wikipedia.org/wiki/%D0%A2%D0%B5%D1%80%D0%BC%D0%BE%D0%B4%D0%B8%D0%BD%D0%B0%D0%BC%D0%B8%D1%87%D0%B5%D1%81%D0%BA%D0%B0%D1%8F_%D1%8D%D0%BD%D1%82%D1%80%D0%BE%D0%BF%D0%B8%D1%8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chem21.info/info/30932" TargetMode="External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hem21.info/info/1153850" TargetMode="External"/><Relationship Id="rId2" Type="http://schemas.openxmlformats.org/officeDocument/2006/relationships/hyperlink" Target="http://chem21.info/info/2778" TargetMode="Externa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umuk.ru/encyklopedia/2/3191.html" TargetMode="External"/><Relationship Id="rId7" Type="http://schemas.openxmlformats.org/officeDocument/2006/relationships/hyperlink" Target="http://www.xumuk.ru/encyklopedia/1562.html" TargetMode="External"/><Relationship Id="rId2" Type="http://schemas.openxmlformats.org/officeDocument/2006/relationships/hyperlink" Target="http://www.xumuk.ru/biochem/24.html" TargetMode="Externa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://www.xumuk.ru/encyklopedia/2/3816.html" TargetMode="External"/><Relationship Id="rId5" Type="http://schemas.openxmlformats.org/officeDocument/2006/relationships/hyperlink" Target="http://www.xumuk.ru/encyklopedia/2115.html" TargetMode="External"/><Relationship Id="rId4" Type="http://schemas.openxmlformats.org/officeDocument/2006/relationships/hyperlink" Target="http://www.xumuk.ru/encyklopedia/1165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umuk.ru/encyklopedia/2/3187.html" TargetMode="External"/><Relationship Id="rId2" Type="http://schemas.openxmlformats.org/officeDocument/2006/relationships/hyperlink" Target="http://www.xumuk.ru/encyklopedia/1165.html" TargetMode="External"/><Relationship Id="rId1" Type="http://schemas.openxmlformats.org/officeDocument/2006/relationships/slideLayout" Target="../slideLayouts/slideLayout21.xml"/><Relationship Id="rId5" Type="http://schemas.openxmlformats.org/officeDocument/2006/relationships/hyperlink" Target="http://www.xumuk.ru/encyklopedia/2/3821.html" TargetMode="External"/><Relationship Id="rId4" Type="http://schemas.openxmlformats.org/officeDocument/2006/relationships/hyperlink" Target="http://www.xumuk.ru/encyklopedia/2/3379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umuk.ru/encyklopedia/2/3187.html" TargetMode="External"/><Relationship Id="rId2" Type="http://schemas.openxmlformats.org/officeDocument/2006/relationships/hyperlink" Target="http://www.xumuk.ru/encyklopedia/1165.html" TargetMode="External"/><Relationship Id="rId1" Type="http://schemas.openxmlformats.org/officeDocument/2006/relationships/slideLayout" Target="../slideLayouts/slideLayout21.xml"/><Relationship Id="rId5" Type="http://schemas.openxmlformats.org/officeDocument/2006/relationships/hyperlink" Target="http://www.xumuk.ru/encyklopedia/2/3821.html" TargetMode="External"/><Relationship Id="rId4" Type="http://schemas.openxmlformats.org/officeDocument/2006/relationships/hyperlink" Target="http://www.xumuk.ru/encyklopedia/2/3379.html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xumuk.ru/encyklopedia/2/4766.html" TargetMode="External"/><Relationship Id="rId3" Type="http://schemas.openxmlformats.org/officeDocument/2006/relationships/hyperlink" Target="http://www.xumuk.ru/encyklopedia/1245.html" TargetMode="External"/><Relationship Id="rId7" Type="http://schemas.openxmlformats.org/officeDocument/2006/relationships/hyperlink" Target="http://www.xumuk.ru/encyklopedia/2/3187.html" TargetMode="External"/><Relationship Id="rId2" Type="http://schemas.openxmlformats.org/officeDocument/2006/relationships/hyperlink" Target="http://www.xumuk.ru/biochem/24.html" TargetMode="Externa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://www.xumuk.ru/encyklopedia/1165.html" TargetMode="External"/><Relationship Id="rId5" Type="http://schemas.openxmlformats.org/officeDocument/2006/relationships/hyperlink" Target="http://www.xumuk.ru/encyklopedia/2/3378.html" TargetMode="External"/><Relationship Id="rId4" Type="http://schemas.openxmlformats.org/officeDocument/2006/relationships/hyperlink" Target="http://www.xumuk.ru/bse/831.html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xumuk.ru/encyklopedia/1245.html" TargetMode="External"/><Relationship Id="rId3" Type="http://schemas.openxmlformats.org/officeDocument/2006/relationships/hyperlink" Target="http://www.xumuk.ru/encyklopedia/1545.html" TargetMode="External"/><Relationship Id="rId7" Type="http://schemas.openxmlformats.org/officeDocument/2006/relationships/hyperlink" Target="http://www.xumuk.ru/bse/20.html" TargetMode="External"/><Relationship Id="rId2" Type="http://schemas.openxmlformats.org/officeDocument/2006/relationships/hyperlink" Target="http://www.xumuk.ru/biochem/24.html" TargetMode="Externa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://www.xumuk.ru/encyklopedia/1540.html" TargetMode="External"/><Relationship Id="rId5" Type="http://schemas.openxmlformats.org/officeDocument/2006/relationships/hyperlink" Target="http://www.xumuk.ru/encyklopedia/2202.html" TargetMode="External"/><Relationship Id="rId4" Type="http://schemas.openxmlformats.org/officeDocument/2006/relationships/hyperlink" Target="http://www.xumuk.ru/encyklopedia/2/3187.html" TargetMode="External"/><Relationship Id="rId9" Type="http://schemas.openxmlformats.org/officeDocument/2006/relationships/hyperlink" Target="http://www.xumuk.ru/encyklopedia/1165.html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femto.com.ua/articles/part_1/0710.html" TargetMode="External"/><Relationship Id="rId1" Type="http://schemas.openxmlformats.org/officeDocument/2006/relationships/slideLayout" Target="../slideLayouts/slideLayout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2560350" y="825750"/>
            <a:ext cx="4175700" cy="165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 dirty="0"/>
              <a:t>Химическая</a:t>
            </a:r>
            <a:endParaRPr sz="4800" dirty="0"/>
          </a:p>
        </p:txBody>
      </p:sp>
      <p:sp>
        <p:nvSpPr>
          <p:cNvPr id="57" name="Google Shape;57;p13"/>
          <p:cNvSpPr txBox="1"/>
          <p:nvPr/>
        </p:nvSpPr>
        <p:spPr>
          <a:xfrm>
            <a:off x="3051349" y="2421604"/>
            <a:ext cx="3193701" cy="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 b="1" dirty="0">
                <a:solidFill>
                  <a:schemeClr val="tx2">
                    <a:lumMod val="10000"/>
                  </a:schemeClr>
                </a:solidFill>
                <a:latin typeface="Amatic SC" panose="020B0604020202020204" charset="-79"/>
                <a:cs typeface="Amatic SC" panose="020B0604020202020204" charset="-79"/>
              </a:rPr>
              <a:t>термодинамика</a:t>
            </a:r>
            <a:endParaRPr sz="4800" b="1" dirty="0">
              <a:solidFill>
                <a:schemeClr val="tx2">
                  <a:lumMod val="10000"/>
                </a:schemeClr>
              </a:solidFill>
              <a:latin typeface="Amatic SC" panose="020B0604020202020204" charset="-79"/>
              <a:cs typeface="Amatic SC" panose="020B060402020202020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737" y="484741"/>
            <a:ext cx="6874525" cy="3548514"/>
          </a:xfrm>
        </p:spPr>
        <p:txBody>
          <a:bodyPr/>
          <a:lstStyle/>
          <a:p>
            <a:r>
              <a:rPr lang="ru-RU" sz="1800" b="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Благодаря закону Гесса (закону </a:t>
            </a:r>
            <a:r>
              <a:rPr lang="ru-RU" sz="1800" b="0" dirty="0" err="1">
                <a:solidFill>
                  <a:schemeClr val="tx2">
                    <a:lumMod val="10000"/>
                  </a:schemeClr>
                </a:solidFill>
                <a:latin typeface="+mj-lt"/>
              </a:rPr>
              <a:t>аддитивности</a:t>
            </a:r>
            <a:r>
              <a:rPr lang="ru-RU" sz="1800" b="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 </a:t>
            </a:r>
            <a:r>
              <a:rPr lang="ru-RU" sz="1800" b="0" dirty="0" err="1">
                <a:solidFill>
                  <a:schemeClr val="tx2">
                    <a:lumMod val="10000"/>
                  </a:schemeClr>
                </a:solidFill>
                <a:latin typeface="+mj-lt"/>
              </a:rPr>
              <a:t>теплот</a:t>
            </a:r>
            <a:r>
              <a:rPr lang="ru-RU" sz="1800" b="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 реакций) нам совсем не нужно считать теплоты всех реакций; достаточно иметь сведения о </a:t>
            </a:r>
            <a:r>
              <a:rPr lang="ru-RU" sz="1800" b="0" dirty="0" err="1" smtClean="0">
                <a:solidFill>
                  <a:schemeClr val="tx2">
                    <a:lumMod val="10000"/>
                  </a:schemeClr>
                </a:solidFill>
                <a:latin typeface="+mj-lt"/>
              </a:rPr>
              <a:t>теплотах</a:t>
            </a:r>
            <a:r>
              <a:rPr lang="ru-RU" sz="1800" b="0" dirty="0" smtClean="0">
                <a:solidFill>
                  <a:schemeClr val="tx2">
                    <a:lumMod val="10000"/>
                  </a:schemeClr>
                </a:solidFill>
                <a:latin typeface="+mj-lt"/>
              </a:rPr>
              <a:t> </a:t>
            </a:r>
            <a:r>
              <a:rPr lang="ru-RU" sz="1800" b="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лишь того минимума реакций, из которых можно получить все остальные. Подобный минимум, принятый всеми учеными и инженерами, представляет собой теплоты образования соединений из входящих в них чистых элементов в </a:t>
            </a:r>
            <a:r>
              <a:rPr lang="ru-RU" sz="1800" b="0" u="sng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стандартных состояниях</a:t>
            </a:r>
            <a:r>
              <a:rPr lang="ru-RU" sz="1800" b="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13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2949" y="0"/>
            <a:ext cx="4555474" cy="649995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tx2">
                    <a:lumMod val="10000"/>
                  </a:schemeClr>
                </a:solidFill>
                <a:latin typeface="+mj-lt"/>
              </a:rPr>
              <a:t>Стандартное состояние вещества</a:t>
            </a:r>
            <a:br>
              <a:rPr lang="ru-RU" sz="2000" dirty="0">
                <a:solidFill>
                  <a:schemeClr val="tx2">
                    <a:lumMod val="10000"/>
                  </a:schemeClr>
                </a:solidFill>
                <a:latin typeface="+mj-lt"/>
              </a:rPr>
            </a:br>
            <a:endParaRPr lang="ru-RU" sz="2000" dirty="0">
              <a:solidFill>
                <a:schemeClr val="tx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52949" y="1024569"/>
            <a:ext cx="4555474" cy="3341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r>
              <a:rPr lang="ru-RU" sz="1800" u="sng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Для кристаллических и жидких веществ</a:t>
            </a:r>
            <a:r>
              <a:rPr lang="ru-RU" sz="18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 стандартное состояние определяется как наиболее распространенная форма элемента при 25°С (298 К*) и внешнем давлении 1 атмосфера (</a:t>
            </a:r>
            <a:r>
              <a:rPr lang="ru-RU" sz="1800" dirty="0" err="1">
                <a:solidFill>
                  <a:schemeClr val="tx2">
                    <a:lumMod val="10000"/>
                  </a:schemeClr>
                </a:solidFill>
                <a:latin typeface="+mn-lt"/>
              </a:rPr>
              <a:t>атм</a:t>
            </a:r>
            <a:r>
              <a:rPr lang="ru-RU" sz="18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); стандартное состояние </a:t>
            </a:r>
            <a:r>
              <a:rPr lang="ru-RU" sz="1800" u="sng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газов</a:t>
            </a:r>
            <a:r>
              <a:rPr lang="ru-RU" sz="18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 определяется аналогичным образом, но при </a:t>
            </a:r>
            <a:r>
              <a:rPr lang="ru-RU" sz="1800" u="sng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  <a:t>парциальном</a:t>
            </a:r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  <a:t> </a:t>
            </a:r>
            <a:r>
              <a:rPr lang="ru-RU" sz="18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давлении 1 атм. Вот например, стандартным состоянием углерода считается графит, а не алмаз</a:t>
            </a:r>
          </a:p>
        </p:txBody>
      </p:sp>
    </p:spTree>
    <p:extLst>
      <p:ext uri="{BB962C8B-B14F-4D97-AF65-F5344CB8AC3E}">
        <p14:creationId xmlns:p14="http://schemas.microsoft.com/office/powerpoint/2010/main" val="13403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5068" y="297455"/>
            <a:ext cx="5596571" cy="694063"/>
          </a:xfrm>
        </p:spPr>
        <p:txBody>
          <a:bodyPr/>
          <a:lstStyle/>
          <a:p>
            <a:r>
              <a:rPr lang="ru-RU" sz="2800" dirty="0">
                <a:solidFill>
                  <a:schemeClr val="accent1"/>
                </a:solidFill>
                <a:latin typeface="+mn-lt"/>
              </a:rPr>
              <a:t>Простые и сложные вещества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65253" y="1476260"/>
            <a:ext cx="8835528" cy="324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r>
              <a:rPr lang="ru-RU" sz="1600" dirty="0">
                <a:solidFill>
                  <a:schemeClr val="accent1"/>
                </a:solidFill>
                <a:latin typeface="+mn-lt"/>
              </a:rPr>
              <a:t>Все вещества можно разделить на две обширные группы — простые и сложные вещества.</a:t>
            </a:r>
            <a:br>
              <a:rPr lang="ru-RU" sz="1600" dirty="0">
                <a:solidFill>
                  <a:schemeClr val="accent1"/>
                </a:solidFill>
                <a:latin typeface="+mn-lt"/>
              </a:rPr>
            </a:br>
            <a:r>
              <a:rPr lang="ru-RU" sz="1600" dirty="0">
                <a:solidFill>
                  <a:schemeClr val="accent1"/>
                </a:solidFill>
                <a:latin typeface="+mn-lt"/>
              </a:rPr>
              <a:t>Простые вещества — это вещества, образованные из атомов одного элемента. Примеры простых веществ: молекулярные (O</a:t>
            </a:r>
            <a:r>
              <a:rPr lang="ru-RU" sz="1600" baseline="-25000" dirty="0">
                <a:solidFill>
                  <a:schemeClr val="accent1"/>
                </a:solidFill>
                <a:latin typeface="+mn-lt"/>
              </a:rPr>
              <a:t>2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, O</a:t>
            </a:r>
            <a:r>
              <a:rPr lang="ru-RU" sz="1600" baseline="-25000" dirty="0">
                <a:solidFill>
                  <a:schemeClr val="accent1"/>
                </a:solidFill>
                <a:latin typeface="+mn-lt"/>
              </a:rPr>
              <a:t>3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, H</a:t>
            </a:r>
            <a:r>
              <a:rPr lang="ru-RU" sz="1600" baseline="-25000" dirty="0">
                <a:solidFill>
                  <a:schemeClr val="accent1"/>
                </a:solidFill>
                <a:latin typeface="+mn-lt"/>
              </a:rPr>
              <a:t>2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, Cl</a:t>
            </a:r>
            <a:r>
              <a:rPr lang="ru-RU" sz="1600" baseline="-25000" dirty="0">
                <a:solidFill>
                  <a:schemeClr val="accent1"/>
                </a:solidFill>
                <a:latin typeface="+mn-lt"/>
              </a:rPr>
              <a:t>2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) и атомарные (</a:t>
            </a:r>
            <a:r>
              <a:rPr lang="ru-RU" sz="1600" dirty="0" err="1">
                <a:solidFill>
                  <a:schemeClr val="accent1"/>
                </a:solidFill>
                <a:latin typeface="+mn-lt"/>
              </a:rPr>
              <a:t>He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accent1"/>
                </a:solidFill>
                <a:latin typeface="+mn-lt"/>
              </a:rPr>
              <a:t>Ar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) газы; различные формы углерода, </a:t>
            </a:r>
            <a:r>
              <a:rPr lang="ru-RU" sz="1600" dirty="0" err="1">
                <a:solidFill>
                  <a:schemeClr val="accent1"/>
                </a:solidFill>
                <a:latin typeface="+mn-lt"/>
              </a:rPr>
              <a:t>иод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(I</a:t>
            </a:r>
            <a:r>
              <a:rPr lang="ru-RU" sz="1600" baseline="-25000" dirty="0">
                <a:solidFill>
                  <a:schemeClr val="accent1"/>
                </a:solidFill>
                <a:latin typeface="+mn-lt"/>
              </a:rPr>
              <a:t>2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), металлы (не в виде сплавов).</a:t>
            </a:r>
          </a:p>
          <a:p>
            <a:r>
              <a:rPr lang="ru-RU" sz="1600" dirty="0">
                <a:solidFill>
                  <a:schemeClr val="accent1"/>
                </a:solidFill>
                <a:latin typeface="+mn-lt"/>
              </a:rPr>
              <a:t>Сложные вещества (химические соединения) — это вещества, образованные атомами разных элементов. Так, оксид меди </a:t>
            </a:r>
            <a:r>
              <a:rPr lang="ru-RU" sz="1600" dirty="0" err="1">
                <a:solidFill>
                  <a:schemeClr val="accent1"/>
                </a:solidFill>
                <a:latin typeface="+mn-lt"/>
              </a:rPr>
              <a:t>CuO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образован атомами элементов меди </a:t>
            </a:r>
            <a:r>
              <a:rPr lang="ru-RU" sz="1600" dirty="0" err="1">
                <a:solidFill>
                  <a:schemeClr val="accent1"/>
                </a:solidFill>
                <a:latin typeface="+mn-lt"/>
              </a:rPr>
              <a:t>Cu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и кислорода O, вода H</a:t>
            </a:r>
            <a:r>
              <a:rPr lang="ru-RU" sz="1600" baseline="-25000" dirty="0">
                <a:solidFill>
                  <a:schemeClr val="accent1"/>
                </a:solidFill>
                <a:latin typeface="+mn-lt"/>
              </a:rPr>
              <a:t>2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O — атомами элементов водорода H и кислорода O.</a:t>
            </a:r>
          </a:p>
          <a:p>
            <a:endParaRPr lang="ru-RU" sz="1600" dirty="0" smtClean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94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1855" y="363556"/>
            <a:ext cx="6742323" cy="694063"/>
          </a:xfrm>
        </p:spPr>
        <p:txBody>
          <a:bodyPr/>
          <a:lstStyle/>
          <a:p>
            <a:r>
              <a:rPr lang="ru-RU" sz="2800" dirty="0">
                <a:solidFill>
                  <a:schemeClr val="accent1"/>
                </a:solidFill>
                <a:latin typeface="+mj-lt"/>
              </a:rPr>
              <a:t>Стандартные теплоты образования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65252" y="1057619"/>
            <a:ext cx="8835528" cy="324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r>
              <a:rPr lang="ru-RU" sz="2000" dirty="0">
                <a:solidFill>
                  <a:schemeClr val="accent1"/>
                </a:solidFill>
                <a:latin typeface="+mn-lt"/>
              </a:rPr>
              <a:t>Как уже было отмечено выше, O</a:t>
            </a:r>
            <a:r>
              <a:rPr lang="ru-RU" sz="2000" baseline="-25000" dirty="0">
                <a:solidFill>
                  <a:schemeClr val="accent1"/>
                </a:solidFill>
                <a:latin typeface="+mn-lt"/>
              </a:rPr>
              <a:t>2</a:t>
            </a:r>
            <a:r>
              <a:rPr lang="ru-RU" sz="2000" dirty="0">
                <a:solidFill>
                  <a:schemeClr val="accent1"/>
                </a:solidFill>
                <a:latin typeface="+mn-lt"/>
              </a:rPr>
              <a:t> относится к простым веществам, поэтому его теплота образования равна нулю. </a:t>
            </a:r>
            <a:endParaRPr lang="ru-RU" sz="2000" dirty="0" smtClean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370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1855" y="363556"/>
            <a:ext cx="6742323" cy="694063"/>
          </a:xfrm>
        </p:spPr>
        <p:txBody>
          <a:bodyPr/>
          <a:lstStyle/>
          <a:p>
            <a:r>
              <a:rPr lang="ru-RU" sz="2800" dirty="0">
                <a:solidFill>
                  <a:schemeClr val="accent1"/>
                </a:solidFill>
                <a:latin typeface="+mj-lt"/>
              </a:rPr>
              <a:t>Стандартные теплоты образования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65252" y="1057619"/>
            <a:ext cx="8835528" cy="324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r>
              <a:rPr lang="ru-RU" sz="2000" dirty="0">
                <a:solidFill>
                  <a:schemeClr val="accent1"/>
                </a:solidFill>
                <a:latin typeface="+mn-lt"/>
              </a:rPr>
              <a:t>Как уже было отмечено выше, O</a:t>
            </a:r>
            <a:r>
              <a:rPr lang="ru-RU" sz="2000" baseline="-25000" dirty="0">
                <a:solidFill>
                  <a:schemeClr val="accent1"/>
                </a:solidFill>
                <a:latin typeface="+mn-lt"/>
              </a:rPr>
              <a:t>2</a:t>
            </a:r>
            <a:r>
              <a:rPr lang="ru-RU" sz="2000" dirty="0">
                <a:solidFill>
                  <a:schemeClr val="accent1"/>
                </a:solidFill>
                <a:latin typeface="+mn-lt"/>
              </a:rPr>
              <a:t> относится к простым веществам, поэтому его теплота образования равна нулю. </a:t>
            </a:r>
            <a:endParaRPr lang="ru-RU" sz="2000" dirty="0" smtClean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250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833" y="487440"/>
            <a:ext cx="5803546" cy="4090800"/>
          </a:xfrm>
        </p:spPr>
        <p:txBody>
          <a:bodyPr/>
          <a:lstStyle/>
          <a:p>
            <a:r>
              <a:rPr lang="ru-RU" dirty="0" smtClean="0">
                <a:solidFill>
                  <a:schemeClr val="accent5"/>
                </a:solidFill>
              </a:rPr>
              <a:t>Химические потенциалы</a:t>
            </a:r>
            <a:endParaRPr lang="ru-RU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781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39" y="200025"/>
            <a:ext cx="8919637" cy="2655000"/>
          </a:xfrm>
        </p:spPr>
        <p:txBody>
          <a:bodyPr/>
          <a:lstStyle/>
          <a:p>
            <a:pPr lvl="0"/>
            <a:r>
              <a:rPr lang="ru-RU" altLang="ru-RU" sz="180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химический потенциал</a:t>
            </a:r>
            <a:r>
              <a:rPr lang="ru-RU" altLang="ru-RU" sz="1800" b="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- </a:t>
            </a:r>
            <a:r>
              <a:rPr lang="ru-RU" altLang="ru-RU" sz="1800" b="0" u="sng" dirty="0" smtClean="0">
                <a:solidFill>
                  <a:schemeClr val="accent5"/>
                </a:solidFill>
                <a:latin typeface="Arial" panose="020B0604020202020204" pitchFamily="34" charset="0"/>
              </a:rPr>
              <a:t>термодинамическая </a:t>
            </a:r>
            <a:r>
              <a:rPr lang="ru-RU" altLang="ru-RU" sz="1800" b="0" u="sng" dirty="0">
                <a:solidFill>
                  <a:schemeClr val="accent5"/>
                </a:solidFill>
                <a:latin typeface="Arial" panose="020B0604020202020204" pitchFamily="34" charset="0"/>
              </a:rPr>
              <a:t>функция</a:t>
            </a:r>
            <a:r>
              <a:rPr lang="ru-RU" altLang="ru-RU" sz="1800" b="0" dirty="0">
                <a:solidFill>
                  <a:schemeClr val="accent1"/>
                </a:solidFill>
                <a:latin typeface="Arial" panose="020B0604020202020204" pitchFamily="34" charset="0"/>
              </a:rPr>
              <a:t>, применяемая при описании состояния систем с переменным числом частиц. Определяет изменение </a:t>
            </a:r>
            <a:r>
              <a:rPr lang="ru-RU" altLang="ru-RU" sz="1800" b="0" i="1" u="sng" dirty="0">
                <a:solidFill>
                  <a:schemeClr val="accent5"/>
                </a:solidFill>
                <a:latin typeface="Arial" panose="020B0604020202020204" pitchFamily="34" charset="0"/>
              </a:rPr>
              <a:t>термодинамических </a:t>
            </a:r>
            <a:r>
              <a:rPr lang="ru-RU" altLang="ru-RU" sz="1800" b="0" i="1" u="sng" dirty="0" smtClean="0">
                <a:solidFill>
                  <a:schemeClr val="accent5"/>
                </a:solidFill>
                <a:latin typeface="Arial" panose="020B0604020202020204" pitchFamily="34" charset="0"/>
              </a:rPr>
              <a:t>потенциалов</a:t>
            </a:r>
            <a:r>
              <a:rPr lang="en-US" altLang="ru-RU" sz="1800" b="0" i="1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   </a:t>
            </a:r>
            <a:r>
              <a:rPr lang="ru-RU" altLang="ru-RU" sz="1800" b="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при </a:t>
            </a:r>
            <a:r>
              <a:rPr lang="ru-RU" altLang="ru-RU" sz="1800" b="0" dirty="0">
                <a:solidFill>
                  <a:schemeClr val="accent1"/>
                </a:solidFill>
                <a:latin typeface="Arial" panose="020B0604020202020204" pitchFamily="34" charset="0"/>
              </a:rPr>
              <a:t>изменении числа частиц в системе. Представляет собой </a:t>
            </a:r>
            <a:r>
              <a:rPr lang="ru-RU" altLang="ru-RU" sz="1800" b="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энергию </a:t>
            </a:r>
            <a:r>
              <a:rPr lang="ru-RU" altLang="ru-RU" sz="1800" b="0" u="sng" dirty="0" smtClean="0">
                <a:solidFill>
                  <a:schemeClr val="accent5"/>
                </a:solidFill>
                <a:latin typeface="Arial" panose="020B0604020202020204" pitchFamily="34" charset="0"/>
              </a:rPr>
              <a:t>добавления </a:t>
            </a:r>
            <a:r>
              <a:rPr lang="ru-RU" altLang="ru-RU" sz="1800" b="0" u="sng" dirty="0">
                <a:solidFill>
                  <a:schemeClr val="accent5"/>
                </a:solidFill>
                <a:latin typeface="Arial" panose="020B0604020202020204" pitchFamily="34" charset="0"/>
              </a:rPr>
              <a:t>одной частицы</a:t>
            </a:r>
            <a:r>
              <a:rPr lang="ru-RU" altLang="ru-RU" sz="1800" b="0" dirty="0">
                <a:solidFill>
                  <a:schemeClr val="accent1"/>
                </a:solidFill>
                <a:latin typeface="Arial" panose="020B0604020202020204" pitchFamily="34" charset="0"/>
              </a:rPr>
              <a:t> в систему без совершения работы. Применяется для описания материального взаимодействия. Определение химического потенциала можно записать в виде: </a:t>
            </a:r>
            <a:br>
              <a:rPr lang="ru-RU" altLang="ru-RU" sz="1800" b="0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endParaRPr lang="ru-RU" sz="1800" dirty="0">
              <a:solidFill>
                <a:schemeClr val="accent1"/>
              </a:solidFill>
            </a:endParaRPr>
          </a:p>
        </p:txBody>
      </p:sp>
      <p:sp>
        <p:nvSpPr>
          <p:cNvPr id="4" name="AutoShape 2" descr="\mu "/>
          <p:cNvSpPr>
            <a:spLocks noChangeAspect="1" noChangeArrowheads="1"/>
          </p:cNvSpPr>
          <p:nvPr/>
        </p:nvSpPr>
        <p:spPr bwMode="auto">
          <a:xfrm>
            <a:off x="2728913" y="-3270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68753" y="2855025"/>
                <a:ext cx="31422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i="1" dirty="0" smtClean="0"/>
                  <a:t>E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𝑇𝑑𝑆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𝑝𝑑𝑣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 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𝑑𝑁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753" y="2855025"/>
                <a:ext cx="3142207" cy="369332"/>
              </a:xfrm>
              <a:prstGeom prst="rect">
                <a:avLst/>
              </a:prstGeom>
              <a:blipFill>
                <a:blip r:embed="rId2"/>
                <a:stretch>
                  <a:fillRect l="-3495" t="-22951" r="-3107" b="-508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4339" y="3630135"/>
            <a:ext cx="8392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Где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ru-RU" sz="1800" i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E</a:t>
            </a:r>
            <a:r>
              <a:rPr lang="en-US" altLang="ru-RU" sz="18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80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-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hlinkClick r:id="rId3" tooltip="Энергия"/>
              </a:rPr>
              <a:t>энергия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системы,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ru-RU" sz="1800" b="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S -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её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hlinkClick r:id="rId4" tooltip="Термодинамическая энтропия"/>
              </a:rPr>
              <a:t>энтропия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,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ru-RU" sz="180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N -</a:t>
            </a:r>
            <a:r>
              <a:rPr lang="en-US" altLang="ru-RU" sz="180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количество частиц в системе </a:t>
            </a:r>
          </a:p>
        </p:txBody>
      </p:sp>
      <p:sp>
        <p:nvSpPr>
          <p:cNvPr id="7" name="AutoShape 4" descr="E"/>
          <p:cNvSpPr>
            <a:spLocks noChangeAspect="1" noChangeArrowheads="1"/>
          </p:cNvSpPr>
          <p:nvPr/>
        </p:nvSpPr>
        <p:spPr bwMode="auto">
          <a:xfrm>
            <a:off x="643602" y="3894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5" descr="S"/>
          <p:cNvSpPr>
            <a:spLocks noChangeAspect="1" noChangeArrowheads="1"/>
          </p:cNvSpPr>
          <p:nvPr/>
        </p:nvSpPr>
        <p:spPr bwMode="auto">
          <a:xfrm>
            <a:off x="3061364" y="3894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N"/>
          <p:cNvSpPr>
            <a:spLocks noChangeAspect="1" noChangeArrowheads="1"/>
          </p:cNvSpPr>
          <p:nvPr/>
        </p:nvSpPr>
        <p:spPr bwMode="auto">
          <a:xfrm>
            <a:off x="4967952" y="3894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58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248" y="1666875"/>
            <a:ext cx="8167977" cy="1800225"/>
          </a:xfrm>
        </p:spPr>
        <p:txBody>
          <a:bodyPr>
            <a:normAutofit fontScale="90000"/>
          </a:bodyPr>
          <a:lstStyle/>
          <a:p>
            <a:r>
              <a:rPr lang="ru-RU" dirty="0">
                <a:hlinkClick r:id="rId2"/>
              </a:rPr>
              <a:t>ХИМИЧЕСКИЙ ПОТЕНЦИАЛ КОМПОНЕНТА</a:t>
            </a:r>
            <a:r>
              <a:rPr lang="ru-RU" dirty="0"/>
              <a:t> РАСТВОРА</a:t>
            </a:r>
          </a:p>
        </p:txBody>
      </p:sp>
    </p:spTree>
    <p:extLst>
      <p:ext uri="{BB962C8B-B14F-4D97-AF65-F5344CB8AC3E}">
        <p14:creationId xmlns:p14="http://schemas.microsoft.com/office/powerpoint/2010/main" val="3859892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90248" y="1666875"/>
                <a:ext cx="8167977" cy="1800225"/>
              </a:xfrm>
            </p:spPr>
            <p:txBody>
              <a:bodyPr/>
              <a:lstStyle/>
              <a:p>
                <a:pPr algn="ctr"/>
                <a:r>
                  <a:rPr lang="ru-RU" sz="1800" dirty="0" smtClean="0">
                    <a:solidFill>
                      <a:schemeClr val="accent1"/>
                    </a:solidFill>
                    <a:latin typeface="+mn-lt"/>
                  </a:rPr>
                  <a:t>В соответствии со вторым началом </a:t>
                </a:r>
                <a:r>
                  <a:rPr lang="ru-RU" sz="1800" dirty="0">
                    <a:solidFill>
                      <a:schemeClr val="accent1"/>
                    </a:solidFill>
                    <a:latin typeface="+mn-lt"/>
                    <a:hlinkClick r:id="rId2"/>
                  </a:rPr>
                  <a:t>термодинамики химический</a:t>
                </a:r>
                <a:r>
                  <a:rPr lang="ru-RU" sz="1800" dirty="0">
                    <a:solidFill>
                      <a:schemeClr val="accent1"/>
                    </a:solidFill>
                    <a:latin typeface="+mn-lt"/>
                  </a:rPr>
                  <a:t> </a:t>
                </a:r>
                <a:r>
                  <a:rPr lang="ru-RU" sz="1800" dirty="0">
                    <a:solidFill>
                      <a:schemeClr val="accent1"/>
                    </a:solidFill>
                    <a:latin typeface="+mn-lt"/>
                    <a:hlinkClick r:id="rId3"/>
                  </a:rPr>
                  <a:t>потенциал вещества</a:t>
                </a:r>
                <a:r>
                  <a:rPr lang="ru-RU" sz="1800" dirty="0">
                    <a:solidFill>
                      <a:schemeClr val="accent1"/>
                    </a:solidFill>
                    <a:latin typeface="+mn-lt"/>
                  </a:rPr>
                  <a:t> одинаков во всех фазах, находящихся в равновесии. </a:t>
                </a:r>
                <a:r>
                  <a:rPr lang="ru-RU" sz="1800" dirty="0" smtClean="0">
                    <a:solidFill>
                      <a:schemeClr val="accent1"/>
                    </a:solidFill>
                    <a:latin typeface="+mn-lt"/>
                  </a:rPr>
                  <a:t>Химический </a:t>
                </a:r>
                <a:r>
                  <a:rPr lang="ru-RU" sz="1800" dirty="0">
                    <a:solidFill>
                      <a:schemeClr val="accent1"/>
                    </a:solidFill>
                    <a:latin typeface="+mn-lt"/>
                  </a:rPr>
                  <a:t>потенциал компонента в растворе выражается </a:t>
                </a:r>
                <a:r>
                  <a:rPr lang="ru-RU" sz="1800" dirty="0" smtClean="0">
                    <a:solidFill>
                      <a:schemeClr val="accent1"/>
                    </a:solidFill>
                    <a:latin typeface="+mn-lt"/>
                  </a:rPr>
                  <a:t>уравнением</a:t>
                </a:r>
                <a:r>
                  <a:rPr lang="en-US" sz="1800" dirty="0" smtClean="0">
                    <a:solidFill>
                      <a:schemeClr val="accent1"/>
                    </a:solidFill>
                    <a:latin typeface="+mn-lt"/>
                  </a:rPr>
                  <a:t>:</a:t>
                </a:r>
                <a:br>
                  <a:rPr lang="en-US" sz="1800" dirty="0" smtClean="0">
                    <a:solidFill>
                      <a:schemeClr val="accent1"/>
                    </a:solidFill>
                    <a:latin typeface="+mn-lt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µ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b="0" dirty="0" smtClean="0">
                    <a:solidFill>
                      <a:schemeClr val="accent1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µ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𝒙𝒊</m:t>
                        </m:r>
                      </m:sub>
                    </m:sSub>
                  </m:oMath>
                </a14:m>
                <a:r>
                  <a:rPr lang="en-US" sz="1800" b="0" dirty="0" smtClean="0">
                    <a:solidFill>
                      <a:schemeClr val="accent1"/>
                    </a:solidFill>
                    <a:latin typeface="+mn-lt"/>
                  </a:rPr>
                  <a:t>+RT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𝑰𝒏𝒂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1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b="0" dirty="0" smtClean="0">
                    <a:solidFill>
                      <a:schemeClr val="accent1"/>
                    </a:solidFill>
                    <a:latin typeface="+mn-lt"/>
                  </a:rPr>
                  <a:t> </a:t>
                </a:r>
                <a:endParaRPr lang="ru-RU" sz="1800" b="0" dirty="0">
                  <a:solidFill>
                    <a:schemeClr val="accent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90248" y="1666875"/>
                <a:ext cx="8167977" cy="1800225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9745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248" y="1666875"/>
            <a:ext cx="8167977" cy="1800225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accent5"/>
                </a:solidFill>
                <a:latin typeface="Amatic SC" panose="020B0604020202020204" charset="-79"/>
                <a:cs typeface="Amatic SC" panose="020B0604020202020204" charset="-79"/>
              </a:rPr>
              <a:t>зависимости химического потенциала </a:t>
            </a:r>
            <a:r>
              <a:rPr lang="ru-RU" sz="2800" dirty="0" smtClean="0">
                <a:solidFill>
                  <a:schemeClr val="accent5"/>
                </a:solidFill>
                <a:latin typeface="Amatic SC" panose="020B0604020202020204" charset="-79"/>
                <a:cs typeface="Amatic SC" panose="020B0604020202020204" charset="-79"/>
              </a:rPr>
              <a:t>от состава</a:t>
            </a:r>
            <a:r>
              <a:rPr lang="ru-RU" sz="2800" b="0" dirty="0" smtClean="0">
                <a:solidFill>
                  <a:schemeClr val="accent5"/>
                </a:solidFill>
                <a:latin typeface="Amatic SC" panose="020B0604020202020204" charset="-79"/>
                <a:cs typeface="Amatic SC" panose="020B0604020202020204" charset="-79"/>
              </a:rPr>
              <a:t> </a:t>
            </a:r>
            <a:endParaRPr lang="ru-RU" sz="2800" b="0" dirty="0">
              <a:solidFill>
                <a:schemeClr val="accent5"/>
              </a:solidFill>
              <a:latin typeface="Amatic SC" panose="020B0604020202020204" charset="-79"/>
              <a:cs typeface="Amatic SC" panose="020B060402020202020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175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777200" y="607150"/>
            <a:ext cx="7249500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Термодинамика</a:t>
            </a: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 - наука, которая изучает переходы энергии из одной формы в другую, энергетические эффекты, сопровождающие различные физико-химические процессы,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возможность, направление и предел самопроизвольного протекания процессов при заданных условиях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16" y="1336369"/>
            <a:ext cx="8167977" cy="1800225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accent1"/>
                </a:solidFill>
                <a:latin typeface="+mn-lt"/>
              </a:rPr>
              <a:t>химический 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потенциал </a:t>
            </a:r>
            <a:r>
              <a:rPr lang="ru-RU" sz="1800" dirty="0" smtClean="0">
                <a:solidFill>
                  <a:schemeClr val="accent1"/>
                </a:solidFill>
                <a:latin typeface="+mn-lt"/>
              </a:rPr>
              <a:t>от состава является 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парциальной молярной величиной, или, конкретнее, парциальным молярным изобарным потенциалом.</a:t>
            </a:r>
            <a:endParaRPr lang="ru-RU" sz="1800" b="0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0966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16" y="1336369"/>
            <a:ext cx="8167977" cy="18002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accent5"/>
                </a:solidFill>
                <a:latin typeface="Amatic SC" panose="020B0604020202020204" charset="-79"/>
                <a:cs typeface="Amatic SC" panose="020B0604020202020204" charset="-79"/>
              </a:rPr>
              <a:t>Фазовые равновесия растворов</a:t>
            </a:r>
            <a:br>
              <a:rPr lang="ru-RU" sz="4400" dirty="0" smtClean="0">
                <a:solidFill>
                  <a:schemeClr val="accent5"/>
                </a:solidFill>
                <a:latin typeface="Amatic SC" panose="020B0604020202020204" charset="-79"/>
                <a:cs typeface="Amatic SC" panose="020B0604020202020204" charset="-79"/>
              </a:rPr>
            </a:br>
            <a:endParaRPr lang="ru-RU" sz="4400" dirty="0">
              <a:solidFill>
                <a:schemeClr val="accent5"/>
              </a:solidFill>
              <a:latin typeface="Amatic SC" panose="020B0604020202020204" charset="-79"/>
              <a:cs typeface="Amatic SC" panose="020B060402020202020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60678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16" y="506776"/>
            <a:ext cx="8167977" cy="33789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0" dirty="0">
                <a:solidFill>
                  <a:schemeClr val="accent1"/>
                </a:solidFill>
                <a:latin typeface="+mn-lt"/>
              </a:rPr>
              <a:t>ФАЗОВОЕ РАВНОВЕСИЕ, сосуществование </a:t>
            </a:r>
            <a:r>
              <a:rPr lang="ru-RU" sz="1800" b="0" dirty="0" err="1">
                <a:solidFill>
                  <a:schemeClr val="accent1"/>
                </a:solidFill>
                <a:latin typeface="+mn-lt"/>
              </a:rPr>
              <a:t>термодинамически</a:t>
            </a:r>
            <a:r>
              <a:rPr lang="ru-RU" sz="1800" b="0" dirty="0">
                <a:solidFill>
                  <a:schemeClr val="accent1"/>
                </a:solidFill>
                <a:latin typeface="+mn-lt"/>
              </a:rPr>
              <a:t> равновесных фаз гетерогенной системы. Является одним из основных случаев термодинамического равновесия и включает в себя условия равенства т-</a:t>
            </a:r>
            <a:r>
              <a:rPr lang="ru-RU" sz="1800" b="0" dirty="0" err="1">
                <a:solidFill>
                  <a:schemeClr val="accent1"/>
                </a:solidFill>
                <a:latin typeface="+mn-lt"/>
              </a:rPr>
              <a:t>ры</a:t>
            </a:r>
            <a:r>
              <a:rPr lang="ru-RU" sz="1800" b="0" dirty="0">
                <a:solidFill>
                  <a:schemeClr val="accent1"/>
                </a:solidFill>
                <a:latin typeface="+mn-lt"/>
              </a:rPr>
              <a:t> всех частей системы (</a:t>
            </a:r>
            <a:r>
              <a:rPr lang="ru-RU" sz="1800" b="0" dirty="0" err="1">
                <a:solidFill>
                  <a:schemeClr val="accent1"/>
                </a:solidFill>
                <a:latin typeface="+mn-lt"/>
              </a:rPr>
              <a:t>термич</a:t>
            </a:r>
            <a:r>
              <a:rPr lang="ru-RU" sz="1800" b="0" dirty="0">
                <a:solidFill>
                  <a:schemeClr val="accent1"/>
                </a:solidFill>
                <a:latin typeface="+mn-lt"/>
              </a:rPr>
              <a:t>. равновесие), равенства давления во всем объеме системы (мех. равновесие) и равенство хим. потенциалов каждого компонента во всех фазах системы, что обеспечивает равновесное распределение компонентов между фазами. Число фаз f, находящихся одновременно в равновесии, связано с числом компонентов k, числом n независимых параметров, определяющих состояние системы (обычно, когда учитывается только влияние т-</a:t>
            </a:r>
            <a:r>
              <a:rPr lang="ru-RU" sz="1800" b="0" dirty="0" err="1">
                <a:solidFill>
                  <a:schemeClr val="accent1"/>
                </a:solidFill>
                <a:latin typeface="+mn-lt"/>
              </a:rPr>
              <a:t>ры</a:t>
            </a:r>
            <a:r>
              <a:rPr lang="ru-RU" sz="1800" b="0" dirty="0">
                <a:solidFill>
                  <a:schemeClr val="accent1"/>
                </a:solidFill>
                <a:latin typeface="+mn-lt"/>
              </a:rPr>
              <a:t> и давления, n = 2), и числом </a:t>
            </a:r>
            <a:r>
              <a:rPr lang="ru-RU" sz="1800" b="0" dirty="0" err="1">
                <a:solidFill>
                  <a:schemeClr val="accent1"/>
                </a:solidFill>
                <a:latin typeface="+mn-lt"/>
              </a:rPr>
              <a:t>термодинамич</a:t>
            </a:r>
            <a:r>
              <a:rPr lang="ru-RU" sz="1800" b="0" dirty="0">
                <a:solidFill>
                  <a:schemeClr val="accent1"/>
                </a:solidFill>
                <a:latin typeface="+mn-lt"/>
              </a:rPr>
              <a:t>. степеней свободы v </a:t>
            </a:r>
            <a:r>
              <a:rPr lang="ru-RU" sz="1800" b="0" dirty="0" err="1">
                <a:solidFill>
                  <a:schemeClr val="accent1"/>
                </a:solidFill>
                <a:latin typeface="+mn-lt"/>
              </a:rPr>
              <a:t>ур-нием</a:t>
            </a:r>
            <a:r>
              <a:rPr lang="ru-RU" sz="1800" b="0" dirty="0">
                <a:solidFill>
                  <a:schemeClr val="accent1"/>
                </a:solidFill>
                <a:latin typeface="+mn-lt"/>
              </a:rPr>
              <a:t>: v = k + 2 - f (см. Фаз правило).</a:t>
            </a:r>
          </a:p>
        </p:txBody>
      </p:sp>
    </p:spTree>
    <p:extLst>
      <p:ext uri="{BB962C8B-B14F-4D97-AF65-F5344CB8AC3E}">
        <p14:creationId xmlns:p14="http://schemas.microsoft.com/office/powerpoint/2010/main" val="728636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16" y="506776"/>
            <a:ext cx="8167977" cy="3378965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chemeClr val="accent1"/>
                </a:solidFill>
                <a:latin typeface="+mn-lt"/>
              </a:rPr>
              <a:t>Фазовые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2" tooltip="Наглядная биохимия"/>
              </a:rPr>
              <a:t>равновесия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могут быть стабильными и метастабильными. Те и другие являются локально устойчивыми, т. е. устойчивыми по отношению к малым возмущениям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3" tooltip="Химическая энциклопедия"/>
              </a:rPr>
              <a:t>параметров состояния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-т-</a:t>
            </a:r>
            <a:r>
              <a:rPr lang="ru-RU" sz="1800" dirty="0" err="1">
                <a:solidFill>
                  <a:schemeClr val="accent1"/>
                </a:solidFill>
                <a:latin typeface="+mn-lt"/>
              </a:rPr>
              <a:t>ры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,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4" tooltip="Химическая энциклопедия"/>
              </a:rPr>
              <a:t>давления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, состава (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5" tooltip="Химическая энциклопедия"/>
              </a:rPr>
              <a:t>концентраций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компонентов). Мета-стабильные фазовые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2" tooltip="Наглядная биохимия"/>
              </a:rPr>
              <a:t>равновесия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отличаются тем, что они неустойчивы к </a:t>
            </a:r>
            <a:r>
              <a:rPr lang="ru-RU" sz="1800" dirty="0" err="1">
                <a:solidFill>
                  <a:schemeClr val="accent1"/>
                </a:solidFill>
                <a:latin typeface="+mn-lt"/>
              </a:rPr>
              <a:t>нек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-рым конечным изменениям этих параметров, ведущим, в частности, к переходу к другим фазам. Напр., пересыщенный р-р или переохлажденный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6" tooltip="Химическая энциклопедия"/>
              </a:rPr>
              <a:t>расплав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неустойчивы по отношению к </a:t>
            </a:r>
            <a:r>
              <a:rPr lang="ru-RU" sz="1800" dirty="0" err="1">
                <a:solidFill>
                  <a:schemeClr val="accent1"/>
                </a:solidFill>
                <a:latin typeface="+mn-lt"/>
              </a:rPr>
              <a:t>кристаллич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. фазе. Поскольку метастабильное состояние системы локально устойчиво, переход к стабильному состоянию требует преодоления </a:t>
            </a:r>
            <a:r>
              <a:rPr lang="ru-RU" sz="1800" dirty="0" err="1">
                <a:solidFill>
                  <a:schemeClr val="accent1"/>
                </a:solidFill>
                <a:latin typeface="+mn-lt"/>
              </a:rPr>
              <a:t>нек-рого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активационного барьера и протекания процесса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7" tooltip="Химическая энциклопедия"/>
              </a:rPr>
              <a:t>зародышеобразования</a:t>
            </a:r>
            <a:endParaRPr lang="ru-RU" sz="1800" b="0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7674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16" y="506776"/>
            <a:ext cx="8167977" cy="3378965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chemeClr val="accent1"/>
                </a:solidFill>
                <a:latin typeface="+mn-lt"/>
              </a:rPr>
              <a:t>Следует отметить </a:t>
            </a:r>
            <a:r>
              <a:rPr lang="ru-RU" sz="1800" dirty="0" err="1">
                <a:solidFill>
                  <a:schemeClr val="accent1"/>
                </a:solidFill>
                <a:latin typeface="+mn-lt"/>
              </a:rPr>
              <a:t>нек-рые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особенности метастабильных фаз: при одной и той же т-ре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2" tooltip="Химическая энциклопедия"/>
              </a:rPr>
              <a:t>давление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3" tooltip="Химическая энциклопедия"/>
              </a:rPr>
              <a:t>пара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выше над метастабильной фазой, чем над стабильной; при одном и том же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2" tooltip="Химическая энциклопедия"/>
              </a:rPr>
              <a:t>давлении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т-</a:t>
            </a:r>
            <a:r>
              <a:rPr lang="ru-RU" sz="1800" dirty="0" err="1">
                <a:solidFill>
                  <a:schemeClr val="accent1"/>
                </a:solidFill>
                <a:latin typeface="+mn-lt"/>
              </a:rPr>
              <a:t>ра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4" tooltip="Химическая энциклопедия"/>
              </a:rPr>
              <a:t>плавления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метастабильной фазы ниже, чем стабильной;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5" tooltip="Химическая энциклопедия"/>
              </a:rPr>
              <a:t>растворимость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метастабильной фазы при постоянных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2" tooltip="Химическая энциклопедия"/>
              </a:rPr>
              <a:t>давлении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и т-ре выше, чем стабильной. Последнее справедливо как для жидких, так и для твердых р-ров.</a:t>
            </a:r>
            <a:endParaRPr lang="ru-RU" sz="1800" b="0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5451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16" y="672029"/>
            <a:ext cx="8167977" cy="33789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  <a:latin typeface="+mn-lt"/>
              </a:rPr>
              <a:t>Следует отметить </a:t>
            </a:r>
            <a:r>
              <a:rPr lang="ru-RU" sz="2400" dirty="0" err="1">
                <a:solidFill>
                  <a:schemeClr val="accent1"/>
                </a:solidFill>
                <a:latin typeface="+mn-lt"/>
              </a:rPr>
              <a:t>нек-рые</a:t>
            </a:r>
            <a:r>
              <a:rPr lang="ru-RU" sz="2400" dirty="0">
                <a:solidFill>
                  <a:schemeClr val="accent1"/>
                </a:solidFill>
                <a:latin typeface="+mn-lt"/>
              </a:rPr>
              <a:t> особенности метастабильных фаз: при одной и той же т-ре </a:t>
            </a:r>
            <a:r>
              <a:rPr lang="ru-RU" sz="2400" dirty="0">
                <a:solidFill>
                  <a:schemeClr val="accent1"/>
                </a:solidFill>
                <a:latin typeface="+mn-lt"/>
                <a:hlinkClick r:id="rId2" tooltip="Химическая энциклопедия"/>
              </a:rPr>
              <a:t>давление</a:t>
            </a:r>
            <a:r>
              <a:rPr lang="ru-RU" sz="24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ru-RU" sz="2400" dirty="0">
                <a:solidFill>
                  <a:schemeClr val="accent1"/>
                </a:solidFill>
                <a:latin typeface="+mn-lt"/>
                <a:hlinkClick r:id="rId3" tooltip="Химическая энциклопедия"/>
              </a:rPr>
              <a:t>пара</a:t>
            </a:r>
            <a:r>
              <a:rPr lang="ru-RU" sz="2400" dirty="0">
                <a:solidFill>
                  <a:schemeClr val="accent1"/>
                </a:solidFill>
                <a:latin typeface="+mn-lt"/>
              </a:rPr>
              <a:t> выше над метастабильной фазой, чем над стабильной; при одном и том же </a:t>
            </a:r>
            <a:r>
              <a:rPr lang="ru-RU" sz="2400" dirty="0">
                <a:solidFill>
                  <a:schemeClr val="accent1"/>
                </a:solidFill>
                <a:latin typeface="+mn-lt"/>
                <a:hlinkClick r:id="rId2" tooltip="Химическая энциклопедия"/>
              </a:rPr>
              <a:t>давлении</a:t>
            </a:r>
            <a:r>
              <a:rPr lang="ru-RU" sz="2400" dirty="0">
                <a:solidFill>
                  <a:schemeClr val="accent1"/>
                </a:solidFill>
                <a:latin typeface="+mn-lt"/>
              </a:rPr>
              <a:t> т-</a:t>
            </a:r>
            <a:r>
              <a:rPr lang="ru-RU" sz="2400" dirty="0" err="1">
                <a:solidFill>
                  <a:schemeClr val="accent1"/>
                </a:solidFill>
                <a:latin typeface="+mn-lt"/>
              </a:rPr>
              <a:t>ра</a:t>
            </a:r>
            <a:r>
              <a:rPr lang="ru-RU" sz="24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ru-RU" sz="2400" dirty="0">
                <a:solidFill>
                  <a:schemeClr val="accent1"/>
                </a:solidFill>
                <a:latin typeface="+mn-lt"/>
                <a:hlinkClick r:id="rId4" tooltip="Химическая энциклопедия"/>
              </a:rPr>
              <a:t>плавления</a:t>
            </a:r>
            <a:r>
              <a:rPr lang="ru-RU" sz="2400" dirty="0">
                <a:solidFill>
                  <a:schemeClr val="accent1"/>
                </a:solidFill>
                <a:latin typeface="+mn-lt"/>
              </a:rPr>
              <a:t> метастабильной фазы ниже, чем стабильной; </a:t>
            </a:r>
            <a:r>
              <a:rPr lang="ru-RU" sz="2400" dirty="0">
                <a:solidFill>
                  <a:schemeClr val="accent1"/>
                </a:solidFill>
                <a:latin typeface="+mn-lt"/>
                <a:hlinkClick r:id="rId5" tooltip="Химическая энциклопедия"/>
              </a:rPr>
              <a:t>растворимость</a:t>
            </a:r>
            <a:r>
              <a:rPr lang="ru-RU" sz="2400" dirty="0">
                <a:solidFill>
                  <a:schemeClr val="accent1"/>
                </a:solidFill>
                <a:latin typeface="+mn-lt"/>
              </a:rPr>
              <a:t> метастабильной фазы при постоянных </a:t>
            </a:r>
            <a:r>
              <a:rPr lang="ru-RU" sz="2400" dirty="0">
                <a:solidFill>
                  <a:schemeClr val="accent1"/>
                </a:solidFill>
                <a:latin typeface="+mn-lt"/>
                <a:hlinkClick r:id="rId2" tooltip="Химическая энциклопедия"/>
              </a:rPr>
              <a:t>давлении</a:t>
            </a:r>
            <a:r>
              <a:rPr lang="ru-RU" sz="2400" dirty="0">
                <a:solidFill>
                  <a:schemeClr val="accent1"/>
                </a:solidFill>
                <a:latin typeface="+mn-lt"/>
              </a:rPr>
              <a:t> и т-ре выше, чем стабильной. Последнее справедливо как для жидких, так и для твердых р-ров.</a:t>
            </a:r>
            <a:endParaRPr lang="ru-RU" sz="2400" b="0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6961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16" y="672029"/>
            <a:ext cx="8167977" cy="3378965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chemeClr val="accent1"/>
                </a:solidFill>
                <a:latin typeface="+mn-lt"/>
              </a:rPr>
              <a:t>Критерий достижения фазового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2" tooltip="Наглядная биохимия"/>
              </a:rPr>
              <a:t>равновесия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. Наиб. общий критерий достижения фазового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2" tooltip="Наглядная биохимия"/>
              </a:rPr>
              <a:t>равновесия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- сходимость значений CB-B системы при их измерении, если подходить к состоянию фазового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2" tooltip="Наглядная биохимия"/>
              </a:rPr>
              <a:t>равновесия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сверху (со стороны более высоких т-р) и снизу (со стороны низких т-р). Достижение фазового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2" tooltip="Наглядная биохимия"/>
              </a:rPr>
              <a:t>равновесия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или хотя бы приближение к нему - важнейший вопрос при изучении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3" tooltip="Химическая энциклопедия"/>
              </a:rPr>
              <a:t>диаграмм состояния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, В т. ч.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4" tooltip="БСЭ"/>
              </a:rPr>
              <a:t>диаграмм растворимости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,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5" tooltip="Химическая энциклопедия"/>
              </a:rPr>
              <a:t>диаграмм плавкости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, диаграмм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6" tooltip="Химическая энциклопедия"/>
              </a:rPr>
              <a:t>давления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7" tooltip="Химическая энциклопедия"/>
              </a:rPr>
              <a:t>пара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, а также в </a:t>
            </a:r>
            <a:r>
              <a:rPr lang="ru-RU" sz="1800" dirty="0">
                <a:solidFill>
                  <a:schemeClr val="accent1"/>
                </a:solidFill>
                <a:latin typeface="+mn-lt"/>
                <a:hlinkClick r:id="rId8" tooltip="Химическая энциклопедия"/>
              </a:rPr>
              <a:t>физико-химическом анализе</a:t>
            </a:r>
            <a:r>
              <a:rPr lang="ru-RU" sz="1800" dirty="0">
                <a:solidFill>
                  <a:schemeClr val="accent1"/>
                </a:solidFill>
                <a:latin typeface="+mn-lt"/>
              </a:rPr>
              <a:t>.</a:t>
            </a:r>
            <a:endParaRPr lang="ru-RU" sz="1800" b="0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40533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164" y="627962"/>
            <a:ext cx="8167977" cy="40509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>
                <a:solidFill>
                  <a:schemeClr val="accent1"/>
                </a:solidFill>
                <a:latin typeface="+mn-lt"/>
              </a:rPr>
              <a:t>Типы фазовых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2" tooltip="Наглядная биохимия"/>
              </a:rPr>
              <a:t>равновесий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. В однокомпонентной системе (при наличии полиморфных превращений) возможны 4 вида двухфазных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2" tooltip="Наглядная биохимия"/>
              </a:rPr>
              <a:t>равновесий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: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3" tooltip="Химическая энциклопедия"/>
              </a:rPr>
              <a:t>жидкость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-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4" tooltip="Химическая энциклопедия"/>
              </a:rPr>
              <a:t>пар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,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5" tooltip="Химическая энциклопедия"/>
              </a:rPr>
              <a:t>кристалл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-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4" tooltip="Химическая энциклопедия"/>
              </a:rPr>
              <a:t>пар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,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5" tooltip="Химическая энциклопедия"/>
              </a:rPr>
              <a:t>кристалл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-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3" tooltip="Химическая энциклопедия"/>
              </a:rPr>
              <a:t>жидкость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и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5" tooltip="Химическая энциклопедия"/>
              </a:rPr>
              <a:t>кристалл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-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5" tooltip="Химическая энциклопедия"/>
              </a:rPr>
              <a:t>кристалл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; 4 вида трехфазных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2" tooltip="Наглядная биохимия"/>
              </a:rPr>
              <a:t>равновесий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: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5" tooltip="Химическая энциклопедия"/>
              </a:rPr>
              <a:t>кристалл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-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3" tooltip="Химическая энциклопедия"/>
              </a:rPr>
              <a:t>жидкость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-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4" tooltip="Химическая энциклопедия"/>
              </a:rPr>
              <a:t>пар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,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5" tooltip="Химическая энциклопедия"/>
              </a:rPr>
              <a:t>кристалл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-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5" tooltip="Химическая энциклопедия"/>
              </a:rPr>
              <a:t>кристалл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-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3" tooltip="Химическая энциклопедия"/>
              </a:rPr>
              <a:t>жидкость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,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5" tooltip="Химическая энциклопедия"/>
              </a:rPr>
              <a:t>кристалл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-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5" tooltip="Химическая энциклопедия"/>
              </a:rPr>
              <a:t>кристалл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-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4" tooltip="Химическая энциклопедия"/>
              </a:rPr>
              <a:t>пар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и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5" tooltip="Химическая энциклопедия"/>
              </a:rPr>
              <a:t>кристалл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-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5" tooltip="Химическая энциклопедия"/>
              </a:rPr>
              <a:t>кристалл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-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5" tooltip="Химическая энциклопедия"/>
              </a:rPr>
              <a:t>кристалл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; при этом не учитывается возможность образования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6" tooltip="Химическая энциклопедия"/>
              </a:rPr>
              <a:t>жидких кристаллов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. В двойных системах (компоненты А и В) возможны те же виды двухфазных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2" tooltip="Наглядная биохимия"/>
              </a:rPr>
              <a:t>равновесий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, но число возможных видов трехфазных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2" tooltip="Наглядная биохимия"/>
              </a:rPr>
              <a:t>равновесий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достигает 26 вследствие того, что играет роль не только природа сосуществующих фаз (их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7" tooltip="БСЭ"/>
              </a:rPr>
              <a:t>агрегатное состояние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), но и взаимное расположение фазовых полей на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8" tooltip="Химическая энциклопедия"/>
              </a:rPr>
              <a:t>диаграмме состояния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в координатах т-</a:t>
            </a:r>
            <a:r>
              <a:rPr lang="ru-RU" sz="1600" dirty="0" err="1">
                <a:solidFill>
                  <a:schemeClr val="accent1"/>
                </a:solidFill>
                <a:latin typeface="+mn-lt"/>
              </a:rPr>
              <a:t>ра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-состав (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9" tooltip="Химическая энциклопедия"/>
              </a:rPr>
              <a:t>давление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предполагается постоянным). Все эти фазовые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2" tooltip="Наглядная биохимия"/>
              </a:rPr>
              <a:t>равновесия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делятся на два типа: </a:t>
            </a:r>
            <a:r>
              <a:rPr lang="ru-RU" sz="1600" dirty="0" err="1">
                <a:solidFill>
                  <a:schemeClr val="accent1"/>
                </a:solidFill>
                <a:latin typeface="+mn-lt"/>
              </a:rPr>
              <a:t>эвтектич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. фазовые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2" tooltip="Наглядная биохимия"/>
              </a:rPr>
              <a:t>равновесия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, при к-</a:t>
            </a:r>
            <a:r>
              <a:rPr lang="ru-RU" sz="1600" dirty="0" err="1">
                <a:solidFill>
                  <a:schemeClr val="accent1"/>
                </a:solidFill>
                <a:latin typeface="+mn-lt"/>
              </a:rPr>
              <a:t>рых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из трех одновременно участвующих в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2" tooltip="Наглядная биохимия"/>
              </a:rPr>
              <a:t>равновесии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фаз при понижении т-</a:t>
            </a:r>
            <a:r>
              <a:rPr lang="ru-RU" sz="1600" dirty="0" err="1">
                <a:solidFill>
                  <a:schemeClr val="accent1"/>
                </a:solidFill>
                <a:latin typeface="+mn-lt"/>
              </a:rPr>
              <a:t>ры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одна испытывает превращение, а две другие при этом образуются, и </a:t>
            </a:r>
            <a:r>
              <a:rPr lang="ru-RU" sz="1600" dirty="0" err="1">
                <a:solidFill>
                  <a:schemeClr val="accent1"/>
                </a:solidFill>
                <a:latin typeface="+mn-lt"/>
              </a:rPr>
              <a:t>перитектич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. фазовые </a:t>
            </a:r>
            <a:r>
              <a:rPr lang="ru-RU" sz="1600" dirty="0">
                <a:solidFill>
                  <a:schemeClr val="accent1"/>
                </a:solidFill>
                <a:latin typeface="+mn-lt"/>
                <a:hlinkClick r:id="rId2" tooltip="Наглядная биохимия"/>
              </a:rPr>
              <a:t>равновесия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, когда две фазы взаимодействуют (превращаются), при этом образуется третья фаза.</a:t>
            </a:r>
            <a:endParaRPr lang="ru-RU" sz="1600" b="0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68836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8716" y="396608"/>
            <a:ext cx="6208007" cy="4050994"/>
          </a:xfrm>
        </p:spPr>
        <p:txBody>
          <a:bodyPr/>
          <a:lstStyle/>
          <a:p>
            <a:r>
              <a:rPr lang="ru-RU" sz="4800" dirty="0">
                <a:solidFill>
                  <a:schemeClr val="accent1"/>
                </a:solidFill>
              </a:rPr>
              <a:t>Уравнение Гиббса – Гельмгольца.</a:t>
            </a:r>
          </a:p>
        </p:txBody>
      </p:sp>
    </p:spTree>
    <p:extLst>
      <p:ext uri="{BB962C8B-B14F-4D97-AF65-F5344CB8AC3E}">
        <p14:creationId xmlns:p14="http://schemas.microsoft.com/office/powerpoint/2010/main" val="1051136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75" y="827842"/>
            <a:ext cx="8741887" cy="1934179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chemeClr val="accent5"/>
                </a:solidFill>
                <a:latin typeface="+mn-lt"/>
              </a:rPr>
              <a:t>Уравнение Гиббса </a:t>
            </a:r>
            <a:r>
              <a:rPr lang="ru-RU" sz="2400" dirty="0">
                <a:solidFill>
                  <a:schemeClr val="accent1"/>
                </a:solidFill>
                <a:latin typeface="+mn-lt"/>
              </a:rPr>
              <a:t>— Гельмгольца выражает связь между </a:t>
            </a:r>
            <a:r>
              <a:rPr lang="ru-RU" sz="2400" dirty="0">
                <a:solidFill>
                  <a:schemeClr val="accent5"/>
                </a:solidFill>
                <a:latin typeface="+mn-lt"/>
              </a:rPr>
              <a:t>свободной</a:t>
            </a:r>
            <a:r>
              <a:rPr lang="ru-RU" sz="2400" dirty="0">
                <a:solidFill>
                  <a:schemeClr val="accent1"/>
                </a:solidFill>
                <a:latin typeface="+mn-lt"/>
              </a:rPr>
              <a:t> и </a:t>
            </a:r>
            <a:r>
              <a:rPr lang="ru-RU" sz="2400" dirty="0">
                <a:solidFill>
                  <a:schemeClr val="accent5"/>
                </a:solidFill>
                <a:latin typeface="+mn-lt"/>
              </a:rPr>
              <a:t>внутренней энергией</a:t>
            </a:r>
            <a:r>
              <a:rPr lang="ru-RU" sz="2400" dirty="0">
                <a:solidFill>
                  <a:schemeClr val="accent1"/>
                </a:solidFill>
                <a:latin typeface="+mn-lt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23178" y="2936714"/>
                <a:ext cx="225908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 smtClean="0"/>
                  <a:t>F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𝑇𝑆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178" y="2936714"/>
                <a:ext cx="2259080" cy="553998"/>
              </a:xfrm>
              <a:prstGeom prst="rect">
                <a:avLst/>
              </a:prstGeom>
              <a:blipFill>
                <a:blip r:embed="rId2"/>
                <a:stretch>
                  <a:fillRect l="-12432" t="-25275" b="-483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1167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термодинамика отличается рядом особенностей: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arenR"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Термодинамика имеет дело с макроскопическими величинами, которые могут быть определены опытным путем, либо рассчитаны на основе опытных данных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18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При термодинамических исследованиях любого процесса не рассматривается молекулярная структура вещества, характер сил взаимодействия между частицами, механизм протекания процесса;</a:t>
            </a:r>
            <a:endParaRPr sz="165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1074750" y="3280025"/>
            <a:ext cx="6994500" cy="14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3) Рассматривает процессы вне зависимости от пространства и времени, не касается скорости и пути протекания процесса 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93090" y="632298"/>
                <a:ext cx="8521548" cy="4090800"/>
              </a:xfrm>
            </p:spPr>
            <p:txBody>
              <a:bodyPr/>
              <a:lstStyle/>
              <a:p>
                <a:pPr/>
                <a:r>
                  <a:rPr lang="ru-RU" sz="1800" b="0" dirty="0" smtClean="0">
                    <a:solidFill>
                      <a:schemeClr val="accent1"/>
                    </a:solidFill>
                    <a:latin typeface="+mn-lt"/>
                  </a:rPr>
                  <a:t>Ур-</a:t>
                </a:r>
                <a:r>
                  <a:rPr lang="ru-RU" sz="1800" b="0" dirty="0" err="1">
                    <a:solidFill>
                      <a:schemeClr val="accent1"/>
                    </a:solidFill>
                    <a:latin typeface="+mn-lt"/>
                  </a:rPr>
                  <a:t>ние</a:t>
                </a:r>
                <a:r>
                  <a:rPr lang="ru-RU" sz="1800" b="0" dirty="0">
                    <a:solidFill>
                      <a:schemeClr val="accent1"/>
                    </a:solidFill>
                    <a:latin typeface="+mn-lt"/>
                  </a:rPr>
                  <a:t> </a:t>
                </a:r>
                <a:r>
                  <a:rPr lang="ru-RU" sz="1800" b="0" dirty="0" smtClean="0">
                    <a:solidFill>
                      <a:schemeClr val="accent1"/>
                    </a:solidFill>
                    <a:latin typeface="+mn-lt"/>
                  </a:rPr>
                  <a:t>следует </a:t>
                </a:r>
                <a:r>
                  <a:rPr lang="ru-RU" sz="1800" b="0" dirty="0">
                    <a:solidFill>
                      <a:schemeClr val="accent1"/>
                    </a:solidFill>
                    <a:latin typeface="+mn-lt"/>
                  </a:rPr>
                  <a:t>из определения </a:t>
                </a:r>
                <a:r>
                  <a:rPr lang="ru-RU" sz="1800" b="0" dirty="0">
                    <a:solidFill>
                      <a:schemeClr val="accent1"/>
                    </a:solidFill>
                    <a:latin typeface="+mn-lt"/>
                    <a:hlinkClick r:id="rId2" tooltip="Энергия гельмгольца"/>
                  </a:rPr>
                  <a:t>энергии </a:t>
                </a:r>
                <a:r>
                  <a:rPr lang="ru-RU" sz="1800" b="0" dirty="0" smtClean="0">
                    <a:solidFill>
                      <a:schemeClr val="accent1"/>
                    </a:solidFill>
                    <a:latin typeface="+mn-lt"/>
                    <a:hlinkClick r:id="rId2" tooltip="Энергия гельмгольца"/>
                  </a:rPr>
                  <a:t>Гельмгольца</a:t>
                </a:r>
                <a:r>
                  <a:rPr lang="en-US" sz="1800" b="0" dirty="0" smtClean="0">
                    <a:solidFill>
                      <a:schemeClr val="accent1"/>
                    </a:solidFill>
                    <a:latin typeface="+mn-lt"/>
                  </a:rPr>
                  <a:t> </a:t>
                </a:r>
                <a:r>
                  <a:rPr lang="en-US" sz="1800" b="0" i="1" dirty="0">
                    <a:solidFill>
                      <a:schemeClr val="accent1"/>
                    </a:solidFill>
                    <a:latin typeface="+mn-lt"/>
                  </a:rPr>
                  <a:t>F=U-TS</a:t>
                </a:r>
                <a:r>
                  <a:rPr lang="ru-RU" sz="1800" b="0" dirty="0" smtClean="0">
                    <a:solidFill>
                      <a:schemeClr val="accent1"/>
                    </a:solidFill>
                    <a:latin typeface="+mn-lt"/>
                  </a:rPr>
                  <a:t> и </a:t>
                </a:r>
                <a:r>
                  <a:rPr lang="ru-RU" sz="1800" b="0" dirty="0">
                    <a:solidFill>
                      <a:schemeClr val="accent1"/>
                    </a:solidFill>
                    <a:latin typeface="+mn-lt"/>
                  </a:rPr>
                  <a:t>выражения для </a:t>
                </a:r>
                <a:r>
                  <a:rPr lang="ru-RU" sz="1800" b="0" dirty="0" smtClean="0">
                    <a:solidFill>
                      <a:schemeClr val="accent1"/>
                    </a:solidFill>
                    <a:latin typeface="+mn-lt"/>
                  </a:rPr>
                  <a:t>энтропии</a:t>
                </a:r>
                <a:r>
                  <a:rPr lang="en-US" sz="1800" b="0" dirty="0" smtClean="0">
                    <a:solidFill>
                      <a:schemeClr val="accent1"/>
                    </a:solidFill>
                    <a:latin typeface="+mn-lt"/>
                  </a:rPr>
                  <a:t>:</a:t>
                </a:r>
                <a:r>
                  <a:rPr lang="en-US" sz="1800" b="0" dirty="0">
                    <a:solidFill>
                      <a:schemeClr val="accent1"/>
                    </a:solidFill>
                    <a:latin typeface="+mn-lt"/>
                  </a:rPr>
                  <a:t>S</a:t>
                </a:r>
                <a14:m>
                  <m:oMath xmlns:m="http://schemas.openxmlformats.org/officeDocument/2006/math">
                    <m:r>
                      <a:rPr lang="en-US" sz="1800" b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𝑑𝐹</m:t>
                            </m:r>
                          </m:num>
                          <m:den>
                            <m:r>
                              <a:rPr lang="en-US" sz="1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𝑑𝑇</m:t>
                            </m:r>
                          </m:den>
                        </m:f>
                      </m:e>
                    </m:d>
                    <m:r>
                      <a:rPr lang="en-US" sz="18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𝐯</m:t>
                    </m:r>
                  </m:oMath>
                </a14:m>
                <a:r>
                  <a:rPr lang="en-US" sz="1800" dirty="0" smtClean="0"/>
                  <a:t>    </a:t>
                </a:r>
                <a:r>
                  <a:rPr lang="ru-RU" sz="1800" b="0" dirty="0" smtClean="0">
                    <a:solidFill>
                      <a:schemeClr val="accent1"/>
                    </a:solidFill>
                    <a:latin typeface="+mn-lt"/>
                  </a:rPr>
                  <a:t>ур-ние </a:t>
                </a:r>
                <a:r>
                  <a:rPr lang="ru-RU" sz="1800" b="0" dirty="0">
                    <a:solidFill>
                      <a:schemeClr val="accent1"/>
                    </a:solidFill>
                    <a:latin typeface="+mn-lt"/>
                  </a:rPr>
                  <a:t>(2)-из определения энергии Гиббса </a:t>
                </a:r>
                <a:r>
                  <a:rPr lang="ru-RU" sz="1800" b="0" i="1" dirty="0">
                    <a:solidFill>
                      <a:schemeClr val="accent1"/>
                    </a:solidFill>
                    <a:latin typeface="+mn-lt"/>
                  </a:rPr>
                  <a:t>G=H-TS</a:t>
                </a:r>
                <a:r>
                  <a:rPr lang="ru-RU" sz="1800" b="0" dirty="0">
                    <a:solidFill>
                      <a:schemeClr val="accent1"/>
                    </a:solidFill>
                    <a:latin typeface="+mn-lt"/>
                  </a:rPr>
                  <a:t> и выражения для </a:t>
                </a:r>
                <a:r>
                  <a:rPr lang="ru-RU" sz="1800" b="0" dirty="0" smtClean="0">
                    <a:solidFill>
                      <a:schemeClr val="accent1"/>
                    </a:solidFill>
                    <a:latin typeface="+mn-lt"/>
                  </a:rPr>
                  <a:t>энтропии</a:t>
                </a:r>
                <a:r>
                  <a:rPr lang="en-US" sz="1800" b="0" dirty="0" smtClean="0">
                    <a:solidFill>
                      <a:schemeClr val="accent1"/>
                    </a:solidFill>
                    <a:latin typeface="+mn-lt"/>
                  </a:rPr>
                  <a:t> </a:t>
                </a:r>
                <a:r>
                  <a:rPr lang="en-US" sz="1800" b="0" dirty="0">
                    <a:solidFill>
                      <a:schemeClr val="accent1"/>
                    </a:solidFill>
                  </a:rPr>
                  <a:t>:S</a:t>
                </a:r>
                <a14:m>
                  <m:oMath xmlns:m="http://schemas.openxmlformats.org/officeDocument/2006/math">
                    <m:r>
                      <a:rPr lang="en-US" sz="1800" b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1800" b="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1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num>
                          <m:den>
                            <m:r>
                              <a:rPr lang="en-US" sz="1800" b="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𝑑𝑇</m:t>
                            </m:r>
                          </m:den>
                        </m:f>
                      </m:e>
                    </m:d>
                    <m:r>
                      <a:rPr lang="en-US" sz="18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𝐩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ru-RU" sz="1800" b="0" dirty="0">
                    <a:solidFill>
                      <a:schemeClr val="accent1"/>
                    </a:solidFill>
                    <a:latin typeface="+mn-lt"/>
                  </a:rPr>
                  <a:t>Ур-</a:t>
                </a:r>
                <a:r>
                  <a:rPr lang="ru-RU" sz="1800" b="0" dirty="0" err="1">
                    <a:solidFill>
                      <a:schemeClr val="accent1"/>
                    </a:solidFill>
                    <a:latin typeface="+mn-lt"/>
                  </a:rPr>
                  <a:t>ние</a:t>
                </a:r>
                <a:r>
                  <a:rPr lang="ru-RU" sz="1800" b="0" dirty="0">
                    <a:solidFill>
                      <a:schemeClr val="accent1"/>
                    </a:solidFill>
                    <a:latin typeface="+mn-lt"/>
                  </a:rPr>
                  <a:t> (1) позволяет по энергии Гельмгольца </a:t>
                </a:r>
                <a:r>
                  <a:rPr lang="ru-RU" sz="1800" b="0" i="1" dirty="0">
                    <a:solidFill>
                      <a:schemeClr val="accent1"/>
                    </a:solidFill>
                    <a:latin typeface="+mn-lt"/>
                  </a:rPr>
                  <a:t>F(T, V</a:t>
                </a:r>
                <a:r>
                  <a:rPr lang="ru-RU" sz="1800" b="0" dirty="0">
                    <a:solidFill>
                      <a:schemeClr val="accent1"/>
                    </a:solidFill>
                    <a:latin typeface="+mn-lt"/>
                  </a:rPr>
                  <a:t>)найти </a:t>
                </a:r>
                <a:r>
                  <a:rPr lang="ru-RU" sz="1800" b="0" dirty="0" err="1">
                    <a:solidFill>
                      <a:schemeClr val="accent1"/>
                    </a:solidFill>
                    <a:latin typeface="+mn-lt"/>
                  </a:rPr>
                  <a:t>внутр</a:t>
                </a:r>
                <a:r>
                  <a:rPr lang="ru-RU" sz="1800" b="0" dirty="0">
                    <a:solidFill>
                      <a:schemeClr val="accent1"/>
                    </a:solidFill>
                    <a:latin typeface="+mn-lt"/>
                  </a:rPr>
                  <a:t>. энергию </a:t>
                </a:r>
                <a:r>
                  <a:rPr lang="ru-RU" sz="1800" b="0" i="1" dirty="0">
                    <a:solidFill>
                      <a:schemeClr val="accent1"/>
                    </a:solidFill>
                    <a:latin typeface="+mn-lt"/>
                  </a:rPr>
                  <a:t>U(T, V</a:t>
                </a:r>
                <a:r>
                  <a:rPr lang="ru-RU" sz="1800" b="0" dirty="0">
                    <a:solidFill>
                      <a:schemeClr val="accent1"/>
                    </a:solidFill>
                    <a:latin typeface="+mn-lt"/>
                  </a:rPr>
                  <a:t>)и, следовательно, теплоёмкость при пост. объёме. Ур-</a:t>
                </a:r>
                <a:r>
                  <a:rPr lang="ru-RU" sz="1800" b="0" dirty="0" err="1">
                    <a:solidFill>
                      <a:schemeClr val="accent1"/>
                    </a:solidFill>
                    <a:latin typeface="+mn-lt"/>
                  </a:rPr>
                  <a:t>ние</a:t>
                </a:r>
                <a:r>
                  <a:rPr lang="ru-RU" sz="1800" b="0" dirty="0">
                    <a:solidFill>
                      <a:schemeClr val="accent1"/>
                    </a:solidFill>
                    <a:latin typeface="+mn-lt"/>
                  </a:rPr>
                  <a:t> (2) позволяет по энергии Гиббса </a:t>
                </a:r>
                <a:r>
                  <a:rPr lang="ru-RU" sz="1800" b="0" i="1" dirty="0">
                    <a:solidFill>
                      <a:schemeClr val="accent1"/>
                    </a:solidFill>
                    <a:latin typeface="+mn-lt"/>
                  </a:rPr>
                  <a:t>G(T, P</a:t>
                </a:r>
                <a:r>
                  <a:rPr lang="ru-RU" sz="1800" b="0" dirty="0">
                    <a:solidFill>
                      <a:schemeClr val="accent1"/>
                    </a:solidFill>
                    <a:latin typeface="+mn-lt"/>
                  </a:rPr>
                  <a:t>)найти энтальпию </a:t>
                </a:r>
                <a:r>
                  <a:rPr lang="ru-RU" sz="1800" b="0" i="1" dirty="0">
                    <a:solidFill>
                      <a:schemeClr val="accent1"/>
                    </a:solidFill>
                    <a:latin typeface="+mn-lt"/>
                  </a:rPr>
                  <a:t>H(T, P</a:t>
                </a:r>
                <a:r>
                  <a:rPr lang="ru-RU" sz="1800" b="0" dirty="0">
                    <a:solidFill>
                      <a:schemeClr val="accent1"/>
                    </a:solidFill>
                    <a:latin typeface="+mn-lt"/>
                  </a:rPr>
                  <a:t>)и, следовательно, теплоёмкость при пост. давлении</a:t>
                </a:r>
                <a:r>
                  <a:rPr lang="ru-RU" sz="2400" dirty="0"/>
                  <a:t/>
                </a:r>
                <a:br>
                  <a:rPr lang="ru-RU" sz="24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CA3A1281-F6A4-48F6-84B9-EBBB40CDBF58}" type="mathplaceholder">
                        <a:rPr lang="ru-RU" sz="2400" i="1" smtClean="0">
                          <a:latin typeface="Cambria Math" panose="02040503050406030204" pitchFamily="18" charset="0"/>
                        </a:rPr>
                        <a:t>Место для уравнения.</a:t>
                      </a:fld>
                    </m:oMath>
                  </m:oMathPara>
                </a14:m>
                <a:endParaRPr lang="ru-RU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3090" y="632298"/>
                <a:ext cx="8521548" cy="4090800"/>
              </a:xfrm>
              <a:blipFill>
                <a:blip r:embed="rId3"/>
                <a:stretch>
                  <a:fillRect l="-572" r="-7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165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092" y="78877"/>
            <a:ext cx="6270473" cy="4090800"/>
          </a:xfrm>
        </p:spPr>
        <p:txBody>
          <a:bodyPr/>
          <a:lstStyle/>
          <a:p>
            <a:r>
              <a:rPr lang="ru-RU" dirty="0">
                <a:solidFill>
                  <a:schemeClr val="accent1"/>
                </a:solidFill>
              </a:rPr>
              <a:t>термодинамика агрегатных превращений</a:t>
            </a:r>
          </a:p>
        </p:txBody>
      </p:sp>
    </p:spTree>
    <p:extLst>
      <p:ext uri="{BB962C8B-B14F-4D97-AF65-F5344CB8AC3E}">
        <p14:creationId xmlns:p14="http://schemas.microsoft.com/office/powerpoint/2010/main" val="33626752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092" y="78877"/>
            <a:ext cx="6270473" cy="4090800"/>
          </a:xfrm>
        </p:spPr>
        <p:txBody>
          <a:bodyPr/>
          <a:lstStyle/>
          <a:p>
            <a:r>
              <a:rPr lang="ru-RU" sz="1600" b="0" i="1" u="sng" dirty="0" smtClean="0">
                <a:solidFill>
                  <a:schemeClr val="accent1"/>
                </a:solidFill>
                <a:latin typeface="+mn-lt"/>
              </a:rPr>
              <a:t>Агрегатное</a:t>
            </a:r>
            <a:r>
              <a:rPr lang="en-US" sz="1600" b="0" i="1" u="sng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ru-RU" sz="1600" b="0" i="1" u="sng" dirty="0">
                <a:solidFill>
                  <a:schemeClr val="accent1"/>
                </a:solidFill>
                <a:latin typeface="+mn-lt"/>
              </a:rPr>
              <a:t>превращение </a:t>
            </a:r>
            <a:r>
              <a:rPr lang="ru-RU" sz="1600" b="0" dirty="0">
                <a:solidFill>
                  <a:schemeClr val="accent1"/>
                </a:solidFill>
                <a:latin typeface="+mn-lt"/>
              </a:rPr>
              <a:t>— переход вещества из одной фазы в другую</a:t>
            </a:r>
            <a:r>
              <a:rPr lang="ru-RU" sz="1600" b="0" dirty="0" smtClean="0">
                <a:solidFill>
                  <a:schemeClr val="accent1"/>
                </a:solidFill>
                <a:latin typeface="+mn-lt"/>
              </a:rPr>
              <a:t>.</a:t>
            </a:r>
            <a:r>
              <a:rPr lang="ru-RU" sz="1600" b="0" dirty="0">
                <a:solidFill>
                  <a:schemeClr val="accent1"/>
                </a:solidFill>
                <a:latin typeface="+mn-lt"/>
              </a:rPr>
              <a:t> Процессы фазовых превращений индивидуальных веществ являются изотермическими. Основным уравнением, описывающим фазовые переходы, является уравнение </a:t>
            </a:r>
            <a:r>
              <a:rPr lang="ru-RU" sz="1600" b="0" dirty="0" err="1">
                <a:solidFill>
                  <a:schemeClr val="accent1"/>
                </a:solidFill>
                <a:latin typeface="+mn-lt"/>
              </a:rPr>
              <a:t>Клапейрона-Клаузиуса</a:t>
            </a:r>
            <a:r>
              <a:rPr lang="ru-RU" sz="1600" b="0" dirty="0">
                <a:solidFill>
                  <a:schemeClr val="accent1"/>
                </a:solidFill>
                <a:latin typeface="+mn-lt"/>
              </a:rPr>
              <a:t>:*Из условия равновесия фаз можно получить зависимость давления в равновесной системе от температуры. Если говорить о равновесии жидкость — пар, то под давлением понимают давление насыщенных паров, а зависимость P = P(T) называется кривой испарения.</a:t>
            </a:r>
          </a:p>
        </p:txBody>
      </p:sp>
    </p:spTree>
    <p:extLst>
      <p:ext uri="{BB962C8B-B14F-4D97-AF65-F5344CB8AC3E}">
        <p14:creationId xmlns:p14="http://schemas.microsoft.com/office/powerpoint/2010/main" val="30343639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103092" y="78877"/>
                <a:ext cx="6270473" cy="4090800"/>
              </a:xfrm>
            </p:spPr>
            <p:txBody>
              <a:bodyPr/>
              <a:lstStyle/>
              <a:p>
                <a:pPr/>
                <a:r>
                  <a:rPr lang="ru-RU" sz="1400" b="0" dirty="0" smtClean="0">
                    <a:solidFill>
                      <a:schemeClr val="accent1"/>
                    </a:solidFill>
                    <a:latin typeface="+mn-lt"/>
                  </a:rPr>
                  <a:t>Из условия равенства химических потенциалов следует условие равенства удельных термодинамических потенциалов:</a:t>
                </a:r>
                <a:r>
                  <a:rPr lang="en-US" sz="1400" b="0" dirty="0" smtClean="0">
                    <a:solidFill>
                      <a:schemeClr val="accent1"/>
                    </a:solidFill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1=</m:t>
                    </m:r>
                    <m:r>
                      <a:rPr lang="en-US" sz="1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ru-RU" sz="1400" b="0" dirty="0" smtClean="0">
                    <a:solidFill>
                      <a:schemeClr val="accent1"/>
                    </a:solidFill>
                    <a:latin typeface="+mn-lt"/>
                  </a:rPr>
                  <a:t>где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400" b="0" dirty="0" smtClean="0">
                    <a:solidFill>
                      <a:schemeClr val="accent1"/>
                    </a:solidFill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4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ru-RU" sz="1400" b="0">
                        <a:solidFill>
                          <a:schemeClr val="accent1"/>
                        </a:solidFill>
                        <a:latin typeface="+mn-lt"/>
                      </a:rPr>
                      <m:t>потенциал Гиббса </m:t>
                    </m:r>
                    <m:r>
                      <m:rPr>
                        <m:nor/>
                      </m:rPr>
                      <a:rPr lang="ru-RU" sz="1400" b="0">
                        <a:solidFill>
                          <a:schemeClr val="accent1"/>
                        </a:solidFill>
                        <a:latin typeface="+mn-lt"/>
                      </a:rPr>
                      <m:t>i</m:t>
                    </m:r>
                    <m:r>
                      <m:rPr>
                        <m:nor/>
                      </m:rPr>
                      <a:rPr lang="ru-RU" sz="1400" b="0">
                        <a:solidFill>
                          <a:schemeClr val="accent1"/>
                        </a:solidFill>
                        <a:latin typeface="+mn-lt"/>
                      </a:rPr>
                      <m:t>−й фазы, </m:t>
                    </m:r>
                    <m:r>
                      <m:rPr>
                        <m:nor/>
                      </m:rPr>
                      <a:rPr lang="ru-RU" sz="1400" b="0" i="1">
                        <a:solidFill>
                          <a:schemeClr val="accent1"/>
                        </a:solidFill>
                        <a:latin typeface="+mn-lt"/>
                      </a:rPr>
                      <m:t>m</m:t>
                    </m:r>
                    <m:r>
                      <m:rPr>
                        <m:nor/>
                      </m:rPr>
                      <a:rPr lang="ru-RU" sz="1400" b="0" i="1" baseline="-25000">
                        <a:solidFill>
                          <a:schemeClr val="accent1"/>
                        </a:solidFill>
                        <a:latin typeface="+mn-lt"/>
                      </a:rPr>
                      <m:t>i</m:t>
                    </m:r>
                    <m:r>
                      <m:rPr>
                        <m:nor/>
                      </m:rPr>
                      <a:rPr lang="ru-RU" sz="1400" b="0">
                        <a:solidFill>
                          <a:schemeClr val="accent1"/>
                        </a:solidFill>
                        <a:latin typeface="+mn-lt"/>
                      </a:rPr>
                      <m:t> — её масса.</m:t>
                    </m:r>
                  </m:oMath>
                </a14:m>
                <a:r>
                  <a:rPr lang="en-US" sz="1400" b="0" dirty="0" smtClean="0">
                    <a:solidFill>
                      <a:schemeClr val="accent1"/>
                    </a:solidFill>
                    <a:latin typeface="+mn-lt"/>
                  </a:rPr>
                  <a:t/>
                </a:r>
                <a:br>
                  <a:rPr lang="en-US" sz="1400" b="0" dirty="0" smtClean="0">
                    <a:solidFill>
                      <a:schemeClr val="accent1"/>
                    </a:solidFill>
                    <a:latin typeface="+mn-lt"/>
                  </a:rPr>
                </a:br>
                <a:r>
                  <a:rPr lang="ru-RU" sz="1400" b="0" dirty="0" smtClean="0">
                    <a:solidFill>
                      <a:schemeClr val="accent1"/>
                    </a:solidFill>
                    <a:latin typeface="+mn-lt"/>
                  </a:rPr>
                  <a:t>Отсюда: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𝑑𝑔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𝑑𝑔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14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отсюда</m:t>
                    </m:r>
                  </m:oMath>
                </a14:m>
                <a:r>
                  <a:rPr lang="ru-RU" sz="1400" b="0" dirty="0" smtClean="0">
                    <a:solidFill>
                      <a:schemeClr val="accent1"/>
                    </a:solidFill>
                    <a:latin typeface="+mn-lt"/>
                  </a:rPr>
                  <a:t/>
                </a:r>
                <a:br>
                  <a:rPr lang="ru-RU" sz="1400" b="0" dirty="0" smtClean="0">
                    <a:solidFill>
                      <a:schemeClr val="accent1"/>
                    </a:solidFill>
                    <a:latin typeface="+mn-lt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ru-RU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𝑑𝑃</m:t>
                    </m:r>
                    <m:r>
                      <a:rPr lang="en-US" sz="1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𝑑𝑇</m:t>
                    </m:r>
                    <m:r>
                      <a:rPr lang="en-US" sz="1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1400" b="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𝑑𝑃</m:t>
                    </m:r>
                  </m:oMath>
                </a14:m>
                <a:r>
                  <a:rPr lang="en-US" sz="1400" b="0" dirty="0" smtClean="0">
                    <a:solidFill>
                      <a:schemeClr val="accent1"/>
                    </a:solidFill>
                    <a:latin typeface="+mn-lt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𝑑𝑇</m:t>
                    </m:r>
                  </m:oMath>
                </a14:m>
                <a:r>
                  <a:rPr lang="en-US" sz="1400" b="0" dirty="0" smtClean="0">
                    <a:solidFill>
                      <a:schemeClr val="accent1"/>
                    </a:solidFill>
                    <a:latin typeface="+mn-lt"/>
                  </a:rPr>
                  <a:t> </a:t>
                </a:r>
                <a:r>
                  <a:rPr lang="ru-RU" sz="1400" b="0" dirty="0">
                    <a:solidFill>
                      <a:schemeClr val="accent1"/>
                    </a:solidFill>
                    <a:latin typeface="+mn-lt"/>
                  </a:rPr>
                  <a:t>где </a:t>
                </a:r>
                <a:r>
                  <a:rPr lang="ru-RU" sz="1400" b="0" i="1" dirty="0">
                    <a:solidFill>
                      <a:schemeClr val="accent1"/>
                    </a:solidFill>
                    <a:latin typeface="+mn-lt"/>
                  </a:rPr>
                  <a:t>v</a:t>
                </a:r>
                <a:r>
                  <a:rPr lang="ru-RU" sz="1400" b="0" baseline="-25000" dirty="0">
                    <a:solidFill>
                      <a:schemeClr val="accent1"/>
                    </a:solidFill>
                    <a:latin typeface="+mn-lt"/>
                  </a:rPr>
                  <a:t>1</a:t>
                </a:r>
                <a:r>
                  <a:rPr lang="ru-RU" sz="1400" b="0" dirty="0">
                    <a:solidFill>
                      <a:schemeClr val="accent1"/>
                    </a:solidFill>
                    <a:latin typeface="+mn-lt"/>
                  </a:rPr>
                  <a:t> и </a:t>
                </a:r>
                <a:r>
                  <a:rPr lang="ru-RU" sz="1400" b="0" i="1" dirty="0">
                    <a:solidFill>
                      <a:schemeClr val="accent1"/>
                    </a:solidFill>
                    <a:latin typeface="+mn-lt"/>
                  </a:rPr>
                  <a:t>s</a:t>
                </a:r>
                <a:r>
                  <a:rPr lang="ru-RU" sz="1400" b="0" baseline="-25000" dirty="0">
                    <a:solidFill>
                      <a:schemeClr val="accent1"/>
                    </a:solidFill>
                    <a:latin typeface="+mn-lt"/>
                  </a:rPr>
                  <a:t>1</a:t>
                </a:r>
                <a:r>
                  <a:rPr lang="ru-RU" sz="1400" b="0" dirty="0">
                    <a:solidFill>
                      <a:schemeClr val="accent1"/>
                    </a:solidFill>
                    <a:latin typeface="+mn-lt"/>
                  </a:rPr>
                  <a:t> — удельные объем и энтропия фаз. Отсюда следует, </a:t>
                </a:r>
                <a:r>
                  <a:rPr lang="ru-RU" sz="1400" b="0" dirty="0" smtClean="0">
                    <a:solidFill>
                      <a:schemeClr val="accent1"/>
                    </a:solidFill>
                    <a:latin typeface="+mn-lt"/>
                  </a:rPr>
                  <a:t>что</a:t>
                </a:r>
                <a:r>
                  <a:rPr lang="en-US" sz="1400" b="0" dirty="0" smtClean="0">
                    <a:solidFill>
                      <a:schemeClr val="accent1"/>
                    </a:solidFill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𝑑𝑇</m:t>
                        </m:r>
                      </m:den>
                    </m:f>
                    <m:r>
                      <a:rPr lang="en-US" sz="1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400" b="0" dirty="0" smtClean="0">
                    <a:solidFill>
                      <a:schemeClr val="accent1"/>
                    </a:solidFill>
                    <a:latin typeface="+mn-lt"/>
                  </a:rPr>
                  <a:t> </a:t>
                </a:r>
                <a:r>
                  <a:rPr lang="ru-RU" sz="1400" b="0" dirty="0">
                    <a:solidFill>
                      <a:schemeClr val="accent1"/>
                    </a:solidFill>
                    <a:latin typeface="+mn-lt"/>
                  </a:rPr>
                  <a:t>и </a:t>
                </a:r>
                <a:r>
                  <a:rPr lang="ru-RU" sz="1400" b="0" dirty="0" smtClean="0">
                    <a:solidFill>
                      <a:schemeClr val="accent1"/>
                    </a:solidFill>
                    <a:latin typeface="+mn-lt"/>
                  </a:rPr>
                  <a:t>окончательно</a:t>
                </a:r>
                <a:r>
                  <a:rPr lang="en-US" sz="1400" b="0" dirty="0" smtClean="0">
                    <a:solidFill>
                      <a:schemeClr val="accent1"/>
                    </a:solidFill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sz="1400" b="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𝑑𝑇</m:t>
                        </m:r>
                      </m:den>
                    </m:f>
                  </m:oMath>
                </a14:m>
                <a:r>
                  <a:rPr lang="en-US" sz="1400" b="0" dirty="0" smtClean="0">
                    <a:solidFill>
                      <a:schemeClr val="accent1"/>
                    </a:solidFill>
                    <a:latin typeface="+mn-lt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sz="14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14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1400" b="0" i="1" dirty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dirty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4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400" b="0" i="1" dirty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dirty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4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1400" b="0" dirty="0" smtClean="0">
                    <a:solidFill>
                      <a:schemeClr val="accent1"/>
                    </a:solidFill>
                    <a:latin typeface="+mn-lt"/>
                  </a:rPr>
                  <a:t/>
                </a:r>
                <a:br>
                  <a:rPr lang="en-US" sz="1400" b="0" dirty="0" smtClean="0">
                    <a:solidFill>
                      <a:schemeClr val="accent1"/>
                    </a:solidFill>
                    <a:latin typeface="+mn-lt"/>
                  </a:rPr>
                </a:br>
                <a:r>
                  <a:rPr lang="ru-RU" sz="1400" b="0" dirty="0">
                    <a:solidFill>
                      <a:schemeClr val="accent1"/>
                    </a:solidFill>
                    <a:latin typeface="+mn-lt"/>
                  </a:rPr>
                  <a:t>где </a:t>
                </a:r>
                <a:r>
                  <a:rPr lang="ru-RU" sz="1400" b="0" i="1" dirty="0">
                    <a:solidFill>
                      <a:schemeClr val="accent1"/>
                    </a:solidFill>
                    <a:latin typeface="+mn-lt"/>
                  </a:rPr>
                  <a:t>q</a:t>
                </a:r>
                <a:r>
                  <a:rPr lang="ru-RU" sz="1400" b="0" dirty="0">
                    <a:solidFill>
                      <a:schemeClr val="accent1"/>
                    </a:solidFill>
                    <a:latin typeface="+mn-lt"/>
                  </a:rPr>
                  <a:t> — удельная теплота фазового перехода (например, удельная теплота плавления или удельная теплота испарения).</a:t>
                </a:r>
                <a:br>
                  <a:rPr lang="ru-RU" sz="1400" b="0" dirty="0">
                    <a:solidFill>
                      <a:schemeClr val="accent1"/>
                    </a:solidFill>
                    <a:latin typeface="+mn-lt"/>
                  </a:rPr>
                </a:br>
                <a:r>
                  <a:rPr lang="ru-RU" sz="1400" b="0" dirty="0">
                    <a:solidFill>
                      <a:schemeClr val="accent1"/>
                    </a:solidFill>
                    <a:latin typeface="+mn-lt"/>
                  </a:rPr>
                  <a:t>Последнее уравнение называется </a:t>
                </a:r>
                <a:r>
                  <a:rPr lang="ru-RU" sz="1400" b="0" i="1" dirty="0">
                    <a:solidFill>
                      <a:schemeClr val="accent1"/>
                    </a:solidFill>
                    <a:latin typeface="+mn-lt"/>
                  </a:rPr>
                  <a:t>уравнением </a:t>
                </a:r>
                <a:r>
                  <a:rPr lang="ru-RU" sz="1400" b="0" i="1" dirty="0" err="1">
                    <a:solidFill>
                      <a:schemeClr val="accent1"/>
                    </a:solidFill>
                    <a:latin typeface="+mn-lt"/>
                  </a:rPr>
                  <a:t>Клапейрона</a:t>
                </a:r>
                <a:r>
                  <a:rPr lang="ru-RU" sz="1400" b="0" i="1" dirty="0">
                    <a:solidFill>
                      <a:schemeClr val="accent1"/>
                    </a:solidFill>
                    <a:latin typeface="+mn-lt"/>
                  </a:rPr>
                  <a:t> — </a:t>
                </a:r>
                <a:r>
                  <a:rPr lang="ru-RU" sz="1400" b="0" i="1" dirty="0" err="1">
                    <a:solidFill>
                      <a:schemeClr val="accent1"/>
                    </a:solidFill>
                    <a:latin typeface="+mn-lt"/>
                  </a:rPr>
                  <a:t>Клаузиуса</a:t>
                </a:r>
                <a:r>
                  <a:rPr lang="ru-RU" sz="1400" b="0" dirty="0" smtClean="0">
                    <a:solidFill>
                      <a:schemeClr val="accent1"/>
                    </a:solidFill>
                    <a:latin typeface="+mn-lt"/>
                  </a:rPr>
                  <a:t>.</a:t>
                </a:r>
                <a:r>
                  <a:rPr lang="en-US" sz="1400" b="0" dirty="0" smtClean="0">
                    <a:solidFill>
                      <a:schemeClr val="accent1"/>
                    </a:solidFill>
                    <a:latin typeface="+mn-lt"/>
                  </a:rPr>
                  <a:t/>
                </a:r>
                <a:br>
                  <a:rPr lang="en-US" sz="1400" b="0" dirty="0" smtClean="0">
                    <a:solidFill>
                      <a:schemeClr val="accent1"/>
                    </a:solidFill>
                    <a:latin typeface="+mn-lt"/>
                  </a:rPr>
                </a:br>
                <a:r>
                  <a:rPr lang="ru-RU" sz="1400" b="0" dirty="0">
                    <a:solidFill>
                      <a:schemeClr val="accent1"/>
                    </a:solidFill>
                    <a:latin typeface="+mn-lt"/>
                  </a:rPr>
                  <a:t/>
                </a:r>
                <a:br>
                  <a:rPr lang="ru-RU" sz="1400" b="0" dirty="0">
                    <a:solidFill>
                      <a:schemeClr val="accent1"/>
                    </a:solidFill>
                    <a:latin typeface="+mn-lt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𝑑𝑃</m:t>
                          </m:r>
                        </m:num>
                        <m:den>
                          <m:r>
                            <a:rPr lang="en-US" sz="1400" b="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1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1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ф.п</m:t>
                              </m:r>
                            </m:sub>
                          </m:sSub>
                        </m:num>
                        <m:den>
                          <m:r>
                            <a:rPr lang="en-US" sz="1400" b="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1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1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1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ru-RU" sz="1400" b="0" dirty="0">
                  <a:solidFill>
                    <a:schemeClr val="accent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03092" y="78877"/>
                <a:ext cx="6270473" cy="4090800"/>
              </a:xfrm>
              <a:blipFill>
                <a:blip r:embed="rId2"/>
                <a:stretch>
                  <a:fillRect l="-2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486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2299200" y="139375"/>
            <a:ext cx="4545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термодинамика опирается на 3 закона </a:t>
            </a:r>
            <a:endParaRPr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3039900" cy="23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Первый закон термодинамики представляет собой закон эквивалентности энергии. На его основе определяются тепловые эффекты различных процессов.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/>
          </a:p>
        </p:txBody>
      </p:sp>
      <p:sp>
        <p:nvSpPr>
          <p:cNvPr id="77" name="Google Shape;77;p16"/>
          <p:cNvSpPr txBox="1"/>
          <p:nvPr/>
        </p:nvSpPr>
        <p:spPr>
          <a:xfrm>
            <a:off x="4007350" y="1389600"/>
            <a:ext cx="4978800" cy="17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Второй закон термодинамики устанавливает возможность,направленность и глубину протекания самопроизвольных процессов в заданных условиях.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1074750" y="3740125"/>
            <a:ext cx="6994500" cy="8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Третий закон термодинамики позволяет рассчитать абсолютные значения энтропии.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17626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 dirty="0">
                <a:solidFill>
                  <a:srgbClr val="000000"/>
                </a:solidFill>
              </a:rPr>
              <a:t>Вставьте здесь самую важную мысль, которую все должны запомнить.</a:t>
            </a:r>
            <a:endParaRPr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206850" y="0"/>
            <a:ext cx="2730300" cy="181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Закон гесса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1074750" y="1814100"/>
            <a:ext cx="6994500" cy="16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Закон Гесса позволяет рассчитать тепловые эффекты химических реакций,  фазовых и модификационных превращений, термического разложения веществ и др .  физико-химических процессов.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804231" y="1388125"/>
            <a:ext cx="7535537" cy="133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 Гесса</a:t>
            </a:r>
            <a:r>
              <a:rPr lang="ru" sz="165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 тепловой эффект процесса не зависит от пути его протекания и числа стадий, а зависит от начального и конечного состояния системы или суммарный тепловой эффект многостадийного процесса ( ∆Н </a:t>
            </a:r>
            <a:r>
              <a:rPr lang="ru" sz="105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СУМ </a:t>
            </a:r>
            <a:r>
              <a:rPr lang="ru" sz="165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равен алгебраической сумме тепловых эффектов отдельных стадий(∆Н</a:t>
            </a:r>
            <a:r>
              <a:rPr lang="ru" sz="105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ru" sz="1650" b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),т.е</a:t>
            </a:r>
            <a:endParaRPr sz="1650" b="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Google Shape;95;p19"/>
              <p:cNvSpPr txBox="1"/>
              <p:nvPr/>
            </p:nvSpPr>
            <p:spPr>
              <a:xfrm>
                <a:off x="2304300" y="3090417"/>
                <a:ext cx="4535400" cy="81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ru-RU" sz="2000" dirty="0"/>
                            <m:t>∆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H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сум</m:t>
                          </m:r>
                        </m:sub>
                      </m:sSub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ru-RU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ru-RU" sz="2000" dirty="0"/>
                                <m:t>∆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H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sz="2000" dirty="0"/>
              </a:p>
            </p:txBody>
          </p:sp>
        </mc:Choice>
        <mc:Fallback xmlns="">
          <p:sp>
            <p:nvSpPr>
              <p:cNvPr id="95" name="Google Shape;95;p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300" y="3090417"/>
                <a:ext cx="4535400" cy="816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Google Shape;83;p17"/>
              <p:cNvSpPr txBox="1">
                <a:spLocks/>
              </p:cNvSpPr>
              <p:nvPr/>
            </p:nvSpPr>
            <p:spPr>
              <a:xfrm>
                <a:off x="-1" y="876778"/>
                <a:ext cx="9144000" cy="16571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6000"/>
                  <a:buFont typeface="Amatic SC"/>
                  <a:buNone/>
                  <a:defRPr sz="6000" b="1" i="0" u="none" strike="noStrike" cap="none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6000"/>
                  <a:buFont typeface="Amatic SC"/>
                  <a:buNone/>
                  <a:defRPr sz="6000" b="1" i="0" u="none" strike="noStrike" cap="none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6000"/>
                  <a:buFont typeface="Amatic SC"/>
                  <a:buNone/>
                  <a:defRPr sz="6000" b="1" i="0" u="none" strike="noStrike" cap="none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6000"/>
                  <a:buFont typeface="Amatic SC"/>
                  <a:buNone/>
                  <a:defRPr sz="6000" b="1" i="0" u="none" strike="noStrike" cap="none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6000"/>
                  <a:buFont typeface="Amatic SC"/>
                  <a:buNone/>
                  <a:defRPr sz="6000" b="1" i="0" u="none" strike="noStrike" cap="none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6000"/>
                  <a:buFont typeface="Amatic SC"/>
                  <a:buNone/>
                  <a:defRPr sz="6000" b="1" i="0" u="none" strike="noStrike" cap="none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6000"/>
                  <a:buFont typeface="Amatic SC"/>
                  <a:buNone/>
                  <a:defRPr sz="6000" b="1" i="0" u="none" strike="noStrike" cap="none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6000"/>
                  <a:buFont typeface="Amatic SC"/>
                  <a:buNone/>
                  <a:defRPr sz="6000" b="1" i="0" u="none" strike="noStrike" cap="none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6000"/>
                  <a:buFont typeface="Amatic SC"/>
                  <a:buNone/>
                  <a:defRPr sz="6000" b="1" i="0" u="none" strike="noStrike" cap="none">
                    <a:solidFill>
                      <a:schemeClr val="lt1"/>
                    </a:solidFill>
                    <a:latin typeface="Amatic SC"/>
                    <a:ea typeface="Amatic SC"/>
                    <a:cs typeface="Amatic SC"/>
                    <a:sym typeface="Amatic SC"/>
                  </a:defRPr>
                </a:lvl9pPr>
              </a:lstStyle>
              <a:p>
                <a:r>
                  <a:rPr lang="ru-RU" sz="1700" dirty="0" smtClean="0">
                    <a:solidFill>
                      <a:schemeClr val="tx2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  <a:t>Из закона Гесса следует </a:t>
                </a:r>
                <a:r>
                  <a:rPr lang="ru-RU" sz="1700" b="0" dirty="0" smtClean="0">
                    <a:solidFill>
                      <a:schemeClr val="tx2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  <a:t>,  что суммарный тепловой эффект</a:t>
                </a:r>
              </a:p>
              <a:p>
                <a:r>
                  <a:rPr lang="ru-RU" sz="1700" b="0" dirty="0">
                    <a:solidFill>
                      <a:schemeClr val="tx2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  <a:t>Химической реакции при стандартных условиях равен разности между суммой теплоты образования продуктов реакции(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1700" b="0" i="1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ru-RU" sz="1700" b="0" i="1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Arial Narrow" panose="020B0606020202030204" pitchFamily="34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1700" b="0" i="1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Arial Narrow" panose="020B0606020202030204" pitchFamily="34" charset="0"/>
                          </a:rPr>
                          <m:t>H</m:t>
                        </m:r>
                      </m:e>
                      <m:sub>
                        <m:r>
                          <a:rPr lang="ru-RU" sz="1700" b="0" i="1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прод</m:t>
                        </m:r>
                      </m:sub>
                      <m:sup>
                        <m:r>
                          <a:rPr lang="ru-RU" sz="1700" b="0" i="1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ru-RU" sz="1700" b="0" dirty="0">
                    <a:solidFill>
                      <a:schemeClr val="tx2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  <a:t> Из закона Гесса следует ,  что суммарный тепловой эффект</a:t>
                </a:r>
              </a:p>
              <a:p>
                <a:r>
                  <a:rPr lang="ru-RU" sz="1700" b="0" dirty="0">
                    <a:solidFill>
                      <a:schemeClr val="tx2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  <a:t>Химической реакции при стандартных условиях равен разности между суммой теплоты образования продуктов реакции(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1700" b="0" i="1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ru-RU" sz="1700" b="0" i="1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Arial Narrow" panose="020B0606020202030204" pitchFamily="34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1700" b="0" i="1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Arial Narrow" panose="020B0606020202030204" pitchFamily="34" charset="0"/>
                          </a:rPr>
                          <m:t>H</m:t>
                        </m:r>
                      </m:e>
                      <m:sub>
                        <m:r>
                          <a:rPr lang="ru-RU" sz="1700" b="0" i="1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прод</m:t>
                        </m:r>
                      </m:sub>
                      <m:sup>
                        <m:r>
                          <a:rPr lang="ru-RU" sz="1700" b="0" i="1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ru-RU" sz="1700" b="0" dirty="0">
                    <a:solidFill>
                      <a:schemeClr val="tx2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  <a:t>)</a:t>
                </a:r>
              </a:p>
              <a:p>
                <a:r>
                  <a:rPr lang="ru-RU" sz="1700" b="0" dirty="0">
                    <a:solidFill>
                      <a:schemeClr val="tx2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  <a:t>И суммой </a:t>
                </a:r>
                <a:r>
                  <a:rPr lang="ru-RU" sz="1700" b="0" dirty="0" err="1">
                    <a:solidFill>
                      <a:schemeClr val="tx2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  <a:t>теплот</a:t>
                </a:r>
                <a:r>
                  <a:rPr lang="ru-RU" sz="1700" b="0" dirty="0">
                    <a:solidFill>
                      <a:schemeClr val="tx2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  <a:t> образования исходных веществ (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1700" b="0" i="1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ru-RU" sz="1700" b="0" i="1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Arial Narrow" panose="020B0606020202030204" pitchFamily="34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1700" b="0" i="1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Arial Narrow" panose="020B0606020202030204" pitchFamily="34" charset="0"/>
                          </a:rPr>
                          <m:t>H</m:t>
                        </m:r>
                      </m:e>
                      <m:sub>
                        <m:r>
                          <a:rPr lang="ru-RU" sz="1700" b="0" i="1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исх</m:t>
                        </m:r>
                      </m:sub>
                      <m:sup>
                        <m:r>
                          <a:rPr lang="ru-RU" sz="1700" b="0" i="1">
                            <a:solidFill>
                              <a:schemeClr val="tx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ru-RU" sz="1700" b="0" dirty="0">
                    <a:solidFill>
                      <a:schemeClr val="tx2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  <a:t> )  с учётом стехиометрических коэффициентов,  стоящих в уравнении реакции, т. е. </a:t>
                </a:r>
              </a:p>
              <a:p>
                <a:r>
                  <a:rPr lang="ru-RU" sz="1600" dirty="0">
                    <a:solidFill>
                      <a:schemeClr val="tx2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  <a:t/>
                </a:r>
                <a:br>
                  <a:rPr lang="ru-RU" sz="1600" dirty="0">
                    <a:solidFill>
                      <a:schemeClr val="tx2">
                        <a:lumMod val="10000"/>
                      </a:schemeClr>
                    </a:solidFill>
                    <a:latin typeface="Arial Narrow" panose="020B0606020202030204" pitchFamily="34" charset="0"/>
                  </a:rPr>
                </a:br>
                <a:endParaRPr lang="ru-RU" sz="1600" dirty="0">
                  <a:solidFill>
                    <a:schemeClr val="tx2">
                      <a:lumMod val="10000"/>
                    </a:schemeClr>
                  </a:solidFill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3" name="Google Shape;83;p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876778"/>
                <a:ext cx="9144000" cy="1657101"/>
              </a:xfrm>
              <a:prstGeom prst="rect">
                <a:avLst/>
              </a:prstGeom>
              <a:blipFill>
                <a:blip r:embed="rId2"/>
                <a:stretch>
                  <a:fillRect l="-467" t="-257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194221" y="2666082"/>
                <a:ext cx="4755555" cy="4889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ru-RU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2400" b="0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2400" b="0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sub>
                      <m:sup>
                        <m:r>
                          <a:rPr lang="ru-RU" sz="2400" b="0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 sz="2400" b="0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</m:nary>
                    <m:r>
                      <a:rPr lang="en-US" sz="2400" b="0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×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ru-RU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u-RU" sz="2400" b="0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KOH</m:t>
                        </m:r>
                      </m:sub>
                      <m:sup>
                        <m:r>
                          <a:rPr lang="ru-RU" sz="2400" b="0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 sz="2400" b="0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</m:nary>
                    <m:r>
                      <a:rPr lang="en-US" sz="2400" b="0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"×</m:t>
                    </m:r>
                    <m:sSubSup>
                      <m:sSubSupPr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ru-RU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ru-RU" sz="2400" b="0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исх</m:t>
                        </m:r>
                      </m:sub>
                      <m:sup>
                        <m:r>
                          <a:rPr lang="ru-RU" sz="2400" b="0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b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4221" y="2666082"/>
                <a:ext cx="4755555" cy="488980"/>
              </a:xfrm>
              <a:prstGeom prst="rect">
                <a:avLst/>
              </a:prstGeom>
              <a:blipFill>
                <a:blip r:embed="rId3"/>
                <a:stretch>
                  <a:fillRect t="-6173" b="-246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2194221" y="3683873"/>
            <a:ext cx="50677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</a:rPr>
              <a:t>Где</a:t>
            </a:r>
            <a:r>
              <a:rPr lang="en-US" sz="1800" dirty="0" smtClean="0">
                <a:latin typeface="Times New Roman" panose="02020603050405020304" pitchFamily="18" charset="0"/>
              </a:rPr>
              <a:t> n’ </a:t>
            </a:r>
            <a:r>
              <a:rPr lang="ru-RU" sz="1800" dirty="0" smtClean="0">
                <a:latin typeface="Times New Roman" panose="02020603050405020304" pitchFamily="18" charset="0"/>
              </a:rPr>
              <a:t>и</a:t>
            </a:r>
            <a:r>
              <a:rPr lang="en-US" sz="1800" dirty="0" smtClean="0">
                <a:latin typeface="Times New Roman" panose="02020603050405020304" pitchFamily="18" charset="0"/>
              </a:rPr>
              <a:t> n” </a:t>
            </a:r>
            <a:r>
              <a:rPr lang="ru-RU" sz="1800" dirty="0" smtClean="0">
                <a:latin typeface="Times New Roman" panose="02020603050405020304" pitchFamily="18" charset="0"/>
              </a:rPr>
              <a:t> стехиометрические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</a:rPr>
              <a:t>коэффициенты, стоящие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</a:rPr>
              <a:t>в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</a:rPr>
              <a:t>уравнении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</a:rPr>
              <a:t>реакции</a:t>
            </a:r>
            <a:endParaRPr lang="ru-RU" sz="1800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9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926" y="1090670"/>
            <a:ext cx="7331726" cy="25889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Расчет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теплот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образования, переходов и тепловых эффектов реакций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8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</TotalTime>
  <Words>1275</Words>
  <Application>Microsoft Office PowerPoint</Application>
  <PresentationFormat>Экран (16:9)</PresentationFormat>
  <Paragraphs>57</Paragraphs>
  <Slides>33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1" baseType="lpstr">
      <vt:lpstr>Trebuchet MS</vt:lpstr>
      <vt:lpstr>Wingdings 3</vt:lpstr>
      <vt:lpstr>Amatic SC</vt:lpstr>
      <vt:lpstr>Arial</vt:lpstr>
      <vt:lpstr>Arial Narrow</vt:lpstr>
      <vt:lpstr>Cambria Math</vt:lpstr>
      <vt:lpstr>Times New Roman</vt:lpstr>
      <vt:lpstr>Аспект</vt:lpstr>
      <vt:lpstr>Химическая</vt:lpstr>
      <vt:lpstr>Презентация PowerPoint</vt:lpstr>
      <vt:lpstr>термодинамика отличается рядом особенностей:</vt:lpstr>
      <vt:lpstr>термодинамика опирается на 3 закона </vt:lpstr>
      <vt:lpstr>Вставьте здесь самую важную мысль, которую все должны запомнить.</vt:lpstr>
      <vt:lpstr>Закон гесса</vt:lpstr>
      <vt:lpstr>Закон Гесса— тепловой эффект процесса не зависит от пути его протекания и числа стадий, а зависит от начального и конечного состояния системы или суммарный тепловой эффект многостадийного процесса ( ∆Н СУМ ) равен алгебраической сумме тепловых эффектов отдельных стадий(∆Нi),т.е </vt:lpstr>
      <vt:lpstr>Презентация PowerPoint</vt:lpstr>
      <vt:lpstr>Расчет теплот образования, переходов и тепловых эффектов реакций</vt:lpstr>
      <vt:lpstr>Благодаря закону Гесса (закону аддитивности теплот реакций) нам совсем не нужно считать теплоты всех реакций; достаточно иметь сведения о теплотах лишь того минимума реакций, из которых можно получить все остальные. Подобный минимум, принятый всеми учеными и инженерами, представляет собой теплоты образования соединений из входящих в них чистых элементов в стандартных состояниях.</vt:lpstr>
      <vt:lpstr>Стандартное состояние вещества </vt:lpstr>
      <vt:lpstr>Простые и сложные вещества</vt:lpstr>
      <vt:lpstr>Стандартные теплоты образования</vt:lpstr>
      <vt:lpstr>Стандартные теплоты образования</vt:lpstr>
      <vt:lpstr>Химические потенциалы</vt:lpstr>
      <vt:lpstr>химический потенциал - термодинамическая функция, применяемая при описании состояния систем с переменным числом частиц. Определяет изменение термодинамических потенциалов   при изменении числа частиц в системе. Представляет собой энергию добавления одной частицы в систему без совершения работы. Применяется для описания материального взаимодействия. Определение химического потенциала можно записать в виде:  </vt:lpstr>
      <vt:lpstr>ХИМИЧЕСКИЙ ПОТЕНЦИАЛ КОМПОНЕНТА РАСТВОРА</vt:lpstr>
      <vt:lpstr>В соответствии со вторым началом термодинамики химический потенциал вещества одинаков во всех фазах, находящихся в равновесии. Химический потенциал компонента в растворе выражается уравнением: µ_1 = µ_xi+RT 〖Ina〗_(x, i) </vt:lpstr>
      <vt:lpstr>зависимости химического потенциала от состава </vt:lpstr>
      <vt:lpstr>химический потенциал от состава является парциальной молярной величиной, или, конкретнее, парциальным молярным изобарным потенциалом.</vt:lpstr>
      <vt:lpstr>Фазовые равновесия растворов </vt:lpstr>
      <vt:lpstr>ФАЗОВОЕ РАВНОВЕСИЕ, сосуществование термодинамически равновесных фаз гетерогенной системы. Является одним из основных случаев термодинамического равновесия и включает в себя условия равенства т-ры всех частей системы (термич. равновесие), равенства давления во всем объеме системы (мех. равновесие) и равенство хим. потенциалов каждого компонента во всех фазах системы, что обеспечивает равновесное распределение компонентов между фазами. Число фаз f, находящихся одновременно в равновесии, связано с числом компонентов k, числом n независимых параметров, определяющих состояние системы (обычно, когда учитывается только влияние т-ры и давления, n = 2), и числом термодинамич. степеней свободы v ур-нием: v = k + 2 - f (см. Фаз правило).</vt:lpstr>
      <vt:lpstr>Фазовые равновесия могут быть стабильными и метастабильными. Те и другие являются локально устойчивыми, т. е. устойчивыми по отношению к малым возмущениям параметров состояния -т-ры, давления, состава (концентраций компонентов). Мета-стабильные фазовые равновесия отличаются тем, что они неустойчивы к нек-рым конечным изменениям этих параметров, ведущим, в частности, к переходу к другим фазам. Напр., пересыщенный р-р или переохлажденный расплав неустойчивы по отношению к кристаллич. фазе. Поскольку метастабильное состояние системы локально устойчиво, переход к стабильному состоянию требует преодоления нек-рого активационного барьера и протекания процесса зародышеобразования</vt:lpstr>
      <vt:lpstr>Следует отметить нек-рые особенности метастабильных фаз: при одной и той же т-ре давление пара выше над метастабильной фазой, чем над стабильной; при одном и том же давлении т-ра плавления метастабильной фазы ниже, чем стабильной; растворимость метастабильной фазы при постоянных давлении и т-ре выше, чем стабильной. Последнее справедливо как для жидких, так и для твердых р-ров.</vt:lpstr>
      <vt:lpstr>Следует отметить нек-рые особенности метастабильных фаз: при одной и той же т-ре давление пара выше над метастабильной фазой, чем над стабильной; при одном и том же давлении т-ра плавления метастабильной фазы ниже, чем стабильной; растворимость метастабильной фазы при постоянных давлении и т-ре выше, чем стабильной. Последнее справедливо как для жидких, так и для твердых р-ров.</vt:lpstr>
      <vt:lpstr>Критерий достижения фазового равновесия. Наиб. общий критерий достижения фазового равновесия - сходимость значений CB-B системы при их измерении, если подходить к состоянию фазового равновесия сверху (со стороны более высоких т-р) и снизу (со стороны низких т-р). Достижение фазового равновесия или хотя бы приближение к нему - важнейший вопрос при изучении диаграмм состояния, В т. ч. диаграмм растворимости, диаграмм плавкости, диаграмм давления пара, а также в физико-химическом анализе.</vt:lpstr>
      <vt:lpstr>Типы фазовых равновесий. В однокомпонентной системе (при наличии полиморфных превращений) возможны 4 вида двухфазных равновесий: жидкость - пар, кристалл - пар, кристалл - жидкость и кристалл - кристалл; 4 вида трехфазных равновесий: кристалл - жидкость - пар, кристалл - кристалл - жидкость, кристалл - кристалл - пар и кристалл - кристалл - кристалл; при этом не учитывается возможность образования жидких кристаллов. В двойных системах (компоненты А и В) возможны те же виды двухфазных равновесий, но число возможных видов трехфазных равновесий достигает 26 вследствие того, что играет роль не только природа сосуществующих фаз (их агрегатное состояние), но и взаимное расположение фазовых полей на диаграмме состояния в координатах т-ра -состав (давление предполагается постоянным). Все эти фазовые равновесия делятся на два типа: эвтектич. фазовые равновесия, при к-рых из трех одновременно участвующих в равновесии фаз при понижении т-ры одна испытывает превращение, а две другие при этом образуются, и перитектич. фазовые равновесия, когда две фазы взаимодействуют (превращаются), при этом образуется третья фаза.</vt:lpstr>
      <vt:lpstr>Уравнение Гиббса – Гельмгольца.</vt:lpstr>
      <vt:lpstr>Уравнение Гиббса — Гельмгольца выражает связь между свободной и внутренней энергией. </vt:lpstr>
      <vt:lpstr>Ур-ние следует из определения энергии Гельмгольца F=U-TS и выражения для энтропии:S =-(dF/dT)v    ур-ние (2)-из определения энергии Гиббса G=H-TS и выражения для энтропии :S =-(dG/dT)p Ур-ние (1) позволяет по энергии Гельмгольца F(T, V)найти внутр. энергию U(T, V)и, следовательно, теплоёмкость при пост. объёме. Ур-ние (2) позволяет по энергии Гиббса G(T, P)найти энтальпию H(T, P)и, следовательно, теплоёмкость при пост. давлении "Место для уравнения."</vt:lpstr>
      <vt:lpstr>термодинамика агрегатных превращений</vt:lpstr>
      <vt:lpstr>Агрегатное превращение — переход вещества из одной фазы в другую. Процессы фазовых превращений индивидуальных веществ являются изотермическими. Основным уравнением, описывающим фазовые переходы, является уравнение Клапейрона-Клаузиуса:*Из условия равновесия фаз можно получить зависимость давления в равновесной системе от температуры. Если говорить о равновесии жидкость — пар, то под давлением понимают давление насыщенных паров, а зависимость P = P(T) называется кривой испарения.</vt:lpstr>
      <vt:lpstr>Из условия равенства химических потенциалов следует условие равенства удельных термодинамических потенциалов: g1=g2 где  g_i=G_i/m_i , G_i-"потенциал Гиббса i-й фазы, mi — её масса." Отсюда:〖dg〗_1=〖dg〗_2, отсюда U_1 dP-S_1 dT=U_2 dP - S_2 dT где v1 и s1 — удельные объем и энтропия фаз. Отсюда следует, что dP/dT=(S_1-S_2)/(U_1-U_2 ) и окончательно dP/dT=q/(T(U_1-U_2)) где q — удельная теплота фазового перехода (например, удельная теплота плавления или удельная теплота испарения). Последнее уравнение называется уравнением Клапейрона — Клаузиуса.  dP/dT=〖∆H〗_(ф.п)/(∆V∗T)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Химическая</dc:title>
  <cp:lastModifiedBy>Rogne</cp:lastModifiedBy>
  <cp:revision>18</cp:revision>
  <dcterms:modified xsi:type="dcterms:W3CDTF">2018-10-07T16:42:48Z</dcterms:modified>
</cp:coreProperties>
</file>