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040650-42C2-4549-A0B1-AA7077EC231C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5E0ED3-FFE4-46F4-A395-5EECF53FE5E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bg1"/>
                </a:solidFill>
              </a:rPr>
              <a:t>Наночастицы</a:t>
            </a:r>
            <a:r>
              <a:rPr lang="ru-RU" sz="4000" dirty="0" smtClean="0">
                <a:solidFill>
                  <a:schemeClr val="bg1"/>
                </a:solidFill>
              </a:rPr>
              <a:t> в медицине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5229200"/>
            <a:ext cx="2048272" cy="1224136"/>
          </a:xfrm>
        </p:spPr>
        <p:txBody>
          <a:bodyPr>
            <a:normAutofit/>
          </a:bodyPr>
          <a:lstStyle/>
          <a:p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Нанотерапия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1412776"/>
            <a:ext cx="5184576" cy="3384376"/>
          </a:xfrm>
        </p:spPr>
        <p:txBody>
          <a:bodyPr>
            <a:normAutofit fontScale="92500"/>
          </a:bodyPr>
          <a:lstStyle/>
          <a:p>
            <a:r>
              <a:rPr lang="ru-RU" sz="1800" dirty="0" err="1">
                <a:solidFill>
                  <a:schemeClr val="bg1"/>
                </a:solidFill>
              </a:rPr>
              <a:t>Наноантитела</a:t>
            </a:r>
            <a:r>
              <a:rPr lang="ru-RU" sz="1800" dirty="0">
                <a:solidFill>
                  <a:schemeClr val="bg1"/>
                </a:solidFill>
              </a:rPr>
              <a:t> представляют собой наименьшие из известных на сегодня белковых антиген. </a:t>
            </a:r>
            <a:r>
              <a:rPr lang="ru-RU" sz="1800" dirty="0" smtClean="0">
                <a:solidFill>
                  <a:schemeClr val="bg1"/>
                </a:solidFill>
              </a:rPr>
              <a:t>Появляется </a:t>
            </a:r>
            <a:r>
              <a:rPr lang="ru-RU" sz="1800" dirty="0">
                <a:solidFill>
                  <a:schemeClr val="bg1"/>
                </a:solidFill>
              </a:rPr>
              <a:t>возможность обойти ухищрения аномальных, патологических клеток и микроорганизмов, которые сумели адаптироваться к иммунной системе человека и нащупать слабое звено в их защите. </a:t>
            </a:r>
            <a:endParaRPr lang="ru-RU" sz="1800" dirty="0" smtClean="0">
              <a:solidFill>
                <a:schemeClr val="bg1"/>
              </a:solidFill>
            </a:endParaRPr>
          </a:p>
          <a:p>
            <a:endParaRPr lang="ru-RU" sz="1800" dirty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Биологически </a:t>
            </a:r>
            <a:r>
              <a:rPr lang="ru-RU" sz="1800" dirty="0">
                <a:solidFill>
                  <a:schemeClr val="bg1"/>
                </a:solidFill>
              </a:rPr>
              <a:t>активные добавки (БАД</a:t>
            </a:r>
            <a:r>
              <a:rPr lang="ru-RU" sz="1800" dirty="0" smtClean="0">
                <a:solidFill>
                  <a:schemeClr val="bg1"/>
                </a:solidFill>
              </a:rPr>
              <a:t>), </a:t>
            </a:r>
            <a:r>
              <a:rPr lang="ru-RU" sz="1800" dirty="0">
                <a:solidFill>
                  <a:schemeClr val="bg1"/>
                </a:solidFill>
              </a:rPr>
              <a:t>нацелены на мощное усиление возможностей организма: от усиления усвояемости активных компонентов пищи и до улучшения умственной деятельности и возможности </a:t>
            </a:r>
            <a:r>
              <a:rPr lang="ru-RU" sz="1800" dirty="0" smtClean="0">
                <a:solidFill>
                  <a:schemeClr val="bg1"/>
                </a:solidFill>
              </a:rPr>
              <a:t>сконцентрироваться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645024"/>
            <a:ext cx="2674640" cy="21254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936143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Б</a:t>
            </a:r>
            <a:r>
              <a:rPr lang="ru-RU" sz="2800" dirty="0" smtClean="0">
                <a:solidFill>
                  <a:schemeClr val="bg1"/>
                </a:solidFill>
              </a:rPr>
              <a:t>езопасность </a:t>
            </a:r>
            <a:r>
              <a:rPr lang="ru-RU" sz="2800" dirty="0" err="1">
                <a:solidFill>
                  <a:schemeClr val="bg1"/>
                </a:solidFill>
              </a:rPr>
              <a:t>нанотехнологий</a:t>
            </a:r>
            <a:r>
              <a:rPr lang="ru-RU" sz="2800" dirty="0">
                <a:solidFill>
                  <a:schemeClr val="bg1"/>
                </a:solidFill>
              </a:rPr>
              <a:t> в здравоохранении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В 2000 </a:t>
            </a:r>
            <a:r>
              <a:rPr lang="ru-RU" sz="1600" dirty="0">
                <a:solidFill>
                  <a:schemeClr val="bg1"/>
                </a:solidFill>
              </a:rPr>
              <a:t>году в США сформирована Национальная </a:t>
            </a:r>
            <a:r>
              <a:rPr lang="ru-RU" sz="1600" dirty="0" err="1">
                <a:solidFill>
                  <a:schemeClr val="bg1"/>
                </a:solidFill>
              </a:rPr>
              <a:t>нанотехнологическая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инициатива, </a:t>
            </a:r>
            <a:r>
              <a:rPr lang="ru-RU" sz="1600" dirty="0">
                <a:solidFill>
                  <a:schemeClr val="bg1"/>
                </a:solidFill>
              </a:rPr>
              <a:t>координирующая работу 26 федеральных агентств. Это – межведомственная программа для оценки опасных для здоровья людей химических агентов по результатам современных токсикологических тестов. 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В </a:t>
            </a:r>
            <a:r>
              <a:rPr lang="ru-RU" sz="1600" dirty="0">
                <a:solidFill>
                  <a:schemeClr val="bg1"/>
                </a:solidFill>
              </a:rPr>
              <a:t>зоне ответственности Управления по контролю за продуктами и лекарствами </a:t>
            </a:r>
            <a:r>
              <a:rPr lang="ru-RU" sz="1600" dirty="0" smtClean="0">
                <a:solidFill>
                  <a:schemeClr val="bg1"/>
                </a:solidFill>
              </a:rPr>
              <a:t>США </a:t>
            </a:r>
            <a:r>
              <a:rPr lang="ru-RU" sz="1600" dirty="0">
                <a:solidFill>
                  <a:schemeClr val="bg1"/>
                </a:solidFill>
              </a:rPr>
              <a:t>лежит обеспечение безопасности, эффективности и надежности лекарств, медицинских приборов, биотехнологических продуктов, тканевых продуктов, вакцин, косметики и лекарственных </a:t>
            </a:r>
            <a:r>
              <a:rPr lang="ru-RU" sz="1600" dirty="0" smtClean="0">
                <a:solidFill>
                  <a:schemeClr val="bg1"/>
                </a:solidFill>
              </a:rPr>
              <a:t>препаратов. </a:t>
            </a:r>
          </a:p>
          <a:p>
            <a:pPr marL="137160" indent="0">
              <a:buNone/>
            </a:pPr>
            <a:endParaRPr lang="ru-RU" sz="16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В 2006 году образована комиссия FDA по </a:t>
            </a:r>
            <a:r>
              <a:rPr lang="ru-RU" sz="1600" dirty="0" err="1">
                <a:solidFill>
                  <a:schemeClr val="bg1"/>
                </a:solidFill>
              </a:rPr>
              <a:t>нанотехнологиям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. Пока </a:t>
            </a:r>
            <a:r>
              <a:rPr lang="ru-RU" sz="1600" dirty="0">
                <a:solidFill>
                  <a:schemeClr val="bg1"/>
                </a:solidFill>
              </a:rPr>
              <a:t>FDA не предъявляет дополнительных требований по безопасности </a:t>
            </a:r>
            <a:r>
              <a:rPr lang="ru-RU" sz="1600" dirty="0" err="1">
                <a:solidFill>
                  <a:schemeClr val="bg1"/>
                </a:solidFill>
              </a:rPr>
              <a:t>нанотехнологических</a:t>
            </a:r>
            <a:r>
              <a:rPr lang="ru-RU" sz="1600" dirty="0">
                <a:solidFill>
                  <a:schemeClr val="bg1"/>
                </a:solidFill>
              </a:rPr>
              <a:t> продуктов, поскольку не установлен их статус и отсутствует перечень данных, предоставляемых производителями, то есть оценка новинок происходит аналогично обычным препаратам.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6609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Этические проблемы </a:t>
            </a:r>
            <a:r>
              <a:rPr lang="ru-RU" sz="2800" dirty="0" err="1">
                <a:solidFill>
                  <a:schemeClr val="bg1"/>
                </a:solidFill>
              </a:rPr>
              <a:t>наномедицины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- согласие </a:t>
            </a:r>
            <a:r>
              <a:rPr lang="ru-RU" sz="1800" dirty="0">
                <a:solidFill>
                  <a:schemeClr val="bg1"/>
                </a:solidFill>
              </a:rPr>
              <a:t>пациента на основе полной информации, 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- оценка </a:t>
            </a:r>
            <a:r>
              <a:rPr lang="ru-RU" sz="1800" dirty="0">
                <a:solidFill>
                  <a:schemeClr val="bg1"/>
                </a:solidFill>
              </a:rPr>
              <a:t>рисков, 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- токсичность </a:t>
            </a:r>
            <a:r>
              <a:rPr lang="ru-RU" sz="1800" dirty="0">
                <a:solidFill>
                  <a:schemeClr val="bg1"/>
                </a:solidFill>
              </a:rPr>
              <a:t>и оздоровление человека 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- связь </a:t>
            </a:r>
            <a:r>
              <a:rPr lang="ru-RU" sz="1800" dirty="0">
                <a:solidFill>
                  <a:schemeClr val="bg1"/>
                </a:solidFill>
              </a:rPr>
              <a:t>между медицинскими и немедицинскими использованиями </a:t>
            </a:r>
            <a:r>
              <a:rPr lang="ru-RU" sz="1800" dirty="0" err="1">
                <a:solidFill>
                  <a:schemeClr val="bg1"/>
                </a:solidFill>
              </a:rPr>
              <a:t>нанотехнологии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в диагностических</a:t>
            </a:r>
            <a:r>
              <a:rPr lang="ru-RU" sz="1800" dirty="0">
                <a:solidFill>
                  <a:schemeClr val="bg1"/>
                </a:solidFill>
              </a:rPr>
              <a:t>, терапевтических и профилактических целях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Е</a:t>
            </a:r>
            <a:r>
              <a:rPr lang="ru-RU" sz="1400" dirty="0" smtClean="0">
                <a:solidFill>
                  <a:schemeClr val="bg1"/>
                </a:solidFill>
              </a:rPr>
              <a:t>сть </a:t>
            </a:r>
            <a:r>
              <a:rPr lang="ru-RU" sz="1400" dirty="0">
                <a:solidFill>
                  <a:schemeClr val="bg1"/>
                </a:solidFill>
              </a:rPr>
              <a:t>опасность крушения </a:t>
            </a:r>
            <a:r>
              <a:rPr lang="ru-RU" sz="1400" dirty="0" err="1">
                <a:solidFill>
                  <a:schemeClr val="bg1"/>
                </a:solidFill>
              </a:rPr>
              <a:t>наномедицины</a:t>
            </a:r>
            <a:r>
              <a:rPr lang="ru-RU" sz="1400" dirty="0">
                <a:solidFill>
                  <a:schemeClr val="bg1"/>
                </a:solidFill>
              </a:rPr>
              <a:t>, если исследование этических, юридических и социальных значений критически отстанет от научного развития.</a:t>
            </a:r>
          </a:p>
          <a:p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17032"/>
            <a:ext cx="3384376" cy="26642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717032"/>
            <a:ext cx="3384376" cy="2592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9465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008313" cy="288032"/>
          </a:xfrm>
        </p:spPr>
        <p:txBody>
          <a:bodyPr>
            <a:norm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Медицина и фармацевтика в </a:t>
            </a:r>
            <a:r>
              <a:rPr lang="ru-RU" sz="1200" dirty="0" err="1">
                <a:solidFill>
                  <a:schemeClr val="bg1"/>
                </a:solidFill>
              </a:rPr>
              <a:t>наномире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764704"/>
            <a:ext cx="3008313" cy="5361459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</a:rPr>
              <a:t>Нанотехнология</a:t>
            </a:r>
            <a:r>
              <a:rPr lang="ru-RU" sz="1600" dirty="0" smtClean="0">
                <a:solidFill>
                  <a:schemeClr val="bg1"/>
                </a:solidFill>
              </a:rPr>
              <a:t> – междисциплинарная область фундаментальной и прикладной науки и техники, </a:t>
            </a:r>
            <a:r>
              <a:rPr lang="ru-RU" sz="1600" dirty="0">
                <a:solidFill>
                  <a:schemeClr val="bg1"/>
                </a:solidFill>
              </a:rPr>
              <a:t>представляющая собой совокупность теоретического обоснования, приемов и методов, применяемых при изучении, проектировании, производстве и использовании </a:t>
            </a:r>
            <a:r>
              <a:rPr lang="ru-RU" sz="1600" dirty="0" err="1">
                <a:solidFill>
                  <a:schemeClr val="bg1"/>
                </a:solidFill>
              </a:rPr>
              <a:t>наноструктур</a:t>
            </a:r>
            <a:r>
              <a:rPr lang="ru-RU" sz="1600" dirty="0">
                <a:solidFill>
                  <a:schemeClr val="bg1"/>
                </a:solidFill>
              </a:rPr>
              <a:t>, устройств и систем, включающих целенаправленный контроль и модификацию формы, размера, взаимодействия и интеграции составляющих их </a:t>
            </a:r>
            <a:r>
              <a:rPr lang="ru-RU" sz="1600" dirty="0" err="1">
                <a:solidFill>
                  <a:schemeClr val="bg1"/>
                </a:solidFill>
              </a:rPr>
              <a:t>наномасштабных</a:t>
            </a:r>
            <a:r>
              <a:rPr lang="ru-RU" sz="1600" dirty="0">
                <a:solidFill>
                  <a:schemeClr val="bg1"/>
                </a:solidFill>
              </a:rPr>
              <a:t> элементов (около 1–100 </a:t>
            </a:r>
            <a:r>
              <a:rPr lang="ru-RU" sz="1600" dirty="0" err="1">
                <a:solidFill>
                  <a:schemeClr val="bg1"/>
                </a:solidFill>
              </a:rPr>
              <a:t>нм</a:t>
            </a:r>
            <a:r>
              <a:rPr lang="ru-RU" sz="1600" dirty="0">
                <a:solidFill>
                  <a:schemeClr val="bg1"/>
                </a:solidFill>
              </a:rPr>
              <a:t>), для получения объектов с </a:t>
            </a:r>
            <a:r>
              <a:rPr lang="ru-RU" sz="1600" dirty="0" smtClean="0">
                <a:solidFill>
                  <a:schemeClr val="bg1"/>
                </a:solidFill>
              </a:rPr>
              <a:t>новыми </a:t>
            </a:r>
            <a:r>
              <a:rPr lang="ru-RU" sz="1600" dirty="0">
                <a:solidFill>
                  <a:schemeClr val="bg1"/>
                </a:solidFill>
              </a:rPr>
              <a:t>химическими, физическими, биологическими свойствами.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425" y="1212056"/>
            <a:ext cx="3175000" cy="3975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064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Основные задачи </a:t>
            </a:r>
            <a:r>
              <a:rPr lang="ru-RU" sz="1800" dirty="0" err="1" smtClean="0">
                <a:solidFill>
                  <a:schemeClr val="bg1"/>
                </a:solidFill>
              </a:rPr>
              <a:t>нанотехнологий</a:t>
            </a:r>
            <a:r>
              <a:rPr lang="ru-RU" sz="1800" dirty="0" smtClean="0">
                <a:solidFill>
                  <a:schemeClr val="bg1"/>
                </a:solidFill>
              </a:rPr>
              <a:t>  в медицине и фармацевтике: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•Создание </a:t>
            </a:r>
            <a:r>
              <a:rPr lang="ru-RU" sz="1800" dirty="0">
                <a:solidFill>
                  <a:schemeClr val="bg1"/>
                </a:solidFill>
              </a:rPr>
              <a:t>твёрдых тел и поверхностей с измененной молекулярной структурой. 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•Развитие </a:t>
            </a:r>
            <a:r>
              <a:rPr lang="ru-RU" sz="1800" dirty="0" err="1">
                <a:solidFill>
                  <a:schemeClr val="bg1"/>
                </a:solidFill>
              </a:rPr>
              <a:t>наноконтейнерных</a:t>
            </a:r>
            <a:r>
              <a:rPr lang="ru-RU" sz="1800" dirty="0">
                <a:solidFill>
                  <a:schemeClr val="bg1"/>
                </a:solidFill>
              </a:rPr>
              <a:t> технологий векторной доставки лекарств. 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•Синтез </a:t>
            </a:r>
            <a:r>
              <a:rPr lang="ru-RU" sz="1800" dirty="0">
                <a:solidFill>
                  <a:schemeClr val="bg1"/>
                </a:solidFill>
              </a:rPr>
              <a:t>новых химических соединений путем образования молекул без химических реакций. 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•Разработка </a:t>
            </a:r>
            <a:r>
              <a:rPr lang="ru-RU" sz="1800" dirty="0">
                <a:solidFill>
                  <a:schemeClr val="bg1"/>
                </a:solidFill>
              </a:rPr>
              <a:t>самореплицирующихся (саморазмножающихся) систем на базе </a:t>
            </a:r>
            <a:r>
              <a:rPr lang="ru-RU" sz="1800" dirty="0" err="1">
                <a:solidFill>
                  <a:schemeClr val="bg1"/>
                </a:solidFill>
              </a:rPr>
              <a:t>биоаналогов</a:t>
            </a:r>
            <a:r>
              <a:rPr lang="ru-RU" sz="1800" dirty="0">
                <a:solidFill>
                  <a:schemeClr val="bg1"/>
                </a:solidFill>
              </a:rPr>
              <a:t> – бактерий, вирусов, простейших. 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•Создание </a:t>
            </a:r>
            <a:r>
              <a:rPr lang="ru-RU" sz="1800" dirty="0">
                <a:solidFill>
                  <a:schemeClr val="bg1"/>
                </a:solidFill>
              </a:rPr>
              <a:t>точных медицинских </a:t>
            </a:r>
            <a:r>
              <a:rPr lang="ru-RU" sz="1800" dirty="0" err="1">
                <a:solidFill>
                  <a:schemeClr val="bg1"/>
                </a:solidFill>
              </a:rPr>
              <a:t>наноманипуляторов</a:t>
            </a:r>
            <a:r>
              <a:rPr lang="ru-RU" sz="1800" dirty="0">
                <a:solidFill>
                  <a:schemeClr val="bg1"/>
                </a:solidFill>
              </a:rPr>
              <a:t> и диагностических устройств.</a:t>
            </a:r>
          </a:p>
          <a:p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429000"/>
            <a:ext cx="4104456" cy="28803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170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3008313" cy="56366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</a:rPr>
              <a:t>Развитие </a:t>
            </a:r>
            <a:r>
              <a:rPr lang="ru-RU" sz="1800" dirty="0" err="1">
                <a:solidFill>
                  <a:schemeClr val="bg1"/>
                </a:solidFill>
              </a:rPr>
              <a:t>наномедицины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836712"/>
            <a:ext cx="3008313" cy="5289451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медицине перспектива применения </a:t>
            </a:r>
            <a:r>
              <a:rPr lang="ru-RU" dirty="0" err="1">
                <a:solidFill>
                  <a:schemeClr val="bg1"/>
                </a:solidFill>
              </a:rPr>
              <a:t>нанотехнологий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заключается </a:t>
            </a:r>
            <a:r>
              <a:rPr lang="ru-RU" dirty="0">
                <a:solidFill>
                  <a:schemeClr val="bg1"/>
                </a:solidFill>
              </a:rPr>
              <a:t>в необходимости изменять структуру клетки на молекулярном уровне с помощью </a:t>
            </a:r>
            <a:r>
              <a:rPr lang="ru-RU" dirty="0" err="1">
                <a:solidFill>
                  <a:schemeClr val="bg1"/>
                </a:solidFill>
              </a:rPr>
              <a:t>нанороботов</a:t>
            </a:r>
            <a:r>
              <a:rPr lang="ru-RU" dirty="0">
                <a:solidFill>
                  <a:schemeClr val="bg1"/>
                </a:solidFill>
              </a:rPr>
              <a:t> либо иными </a:t>
            </a:r>
            <a:r>
              <a:rPr lang="ru-RU" dirty="0" err="1" smtClean="0">
                <a:solidFill>
                  <a:schemeClr val="bg1"/>
                </a:solidFill>
              </a:rPr>
              <a:t>нанотехнологиями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Наномедицина</a:t>
            </a:r>
            <a:r>
              <a:rPr lang="ru-RU" dirty="0">
                <a:solidFill>
                  <a:schemeClr val="bg1"/>
                </a:solidFill>
              </a:rPr>
              <a:t> в последние годы развивается исключительно быстрыми темпами и привлекает всеобщее внимание не только чисто реальными достижениями, но и своим социальным вкладом. Развитие </a:t>
            </a:r>
            <a:r>
              <a:rPr lang="ru-RU" dirty="0" err="1">
                <a:solidFill>
                  <a:schemeClr val="bg1"/>
                </a:solidFill>
              </a:rPr>
              <a:t>наномедицины</a:t>
            </a:r>
            <a:r>
              <a:rPr lang="ru-RU" dirty="0">
                <a:solidFill>
                  <a:schemeClr val="bg1"/>
                </a:solidFill>
              </a:rPr>
              <a:t> тесно связано с революционными достижениями </a:t>
            </a:r>
            <a:r>
              <a:rPr lang="ru-RU" dirty="0" err="1">
                <a:solidFill>
                  <a:schemeClr val="bg1"/>
                </a:solidFill>
              </a:rPr>
              <a:t>геномики</a:t>
            </a:r>
            <a:r>
              <a:rPr lang="ru-RU" dirty="0">
                <a:solidFill>
                  <a:schemeClr val="bg1"/>
                </a:solidFill>
              </a:rPr>
              <a:t> и </a:t>
            </a:r>
            <a:r>
              <a:rPr lang="ru-RU" dirty="0" err="1" smtClean="0">
                <a:solidFill>
                  <a:schemeClr val="bg1"/>
                </a:solidFill>
              </a:rPr>
              <a:t>протеомики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400" dirty="0" err="1" smtClean="0">
                <a:solidFill>
                  <a:schemeClr val="bg1"/>
                </a:solidFill>
              </a:rPr>
              <a:t>Наночастицы</a:t>
            </a:r>
            <a:r>
              <a:rPr lang="ru-RU" sz="1400" dirty="0" smtClean="0">
                <a:solidFill>
                  <a:schemeClr val="bg1"/>
                </a:solidFill>
              </a:rPr>
              <a:t> серебра и золота</a:t>
            </a:r>
          </a:p>
          <a:p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726" y="980728"/>
            <a:ext cx="2818490" cy="22322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645024"/>
            <a:ext cx="2794674" cy="2376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935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 </a:t>
            </a:r>
            <a:r>
              <a:rPr lang="ru-RU" sz="2000" dirty="0">
                <a:solidFill>
                  <a:schemeClr val="bg1"/>
                </a:solidFill>
              </a:rPr>
              <a:t>основных областей применения </a:t>
            </a:r>
            <a:r>
              <a:rPr lang="ru-RU" sz="2000" dirty="0" err="1">
                <a:solidFill>
                  <a:schemeClr val="bg1"/>
                </a:solidFill>
              </a:rPr>
              <a:t>нанотехнологий</a:t>
            </a:r>
            <a:r>
              <a:rPr lang="ru-RU" sz="2000" dirty="0">
                <a:solidFill>
                  <a:schemeClr val="bg1"/>
                </a:solidFill>
              </a:rPr>
              <a:t> в медицине: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доставка </a:t>
            </a:r>
            <a:r>
              <a:rPr lang="ru-RU" sz="2000" dirty="0">
                <a:solidFill>
                  <a:schemeClr val="bg1"/>
                </a:solidFill>
              </a:rPr>
              <a:t>активных лекарственных веществ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новые </a:t>
            </a:r>
            <a:r>
              <a:rPr lang="ru-RU" sz="2000" dirty="0">
                <a:solidFill>
                  <a:schemeClr val="bg1"/>
                </a:solidFill>
              </a:rPr>
              <a:t>методы и средства лечения на </a:t>
            </a:r>
            <a:r>
              <a:rPr lang="ru-RU" sz="2000" dirty="0" err="1">
                <a:solidFill>
                  <a:schemeClr val="bg1"/>
                </a:solidFill>
              </a:rPr>
              <a:t>нанометровом</a:t>
            </a:r>
            <a:r>
              <a:rPr lang="ru-RU" sz="2000" dirty="0">
                <a:solidFill>
                  <a:schemeClr val="bg1"/>
                </a:solidFill>
              </a:rPr>
              <a:t> уровне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диагностика </a:t>
            </a:r>
            <a:r>
              <a:rPr lang="ru-RU" sz="2000" dirty="0" err="1">
                <a:solidFill>
                  <a:schemeClr val="bg1"/>
                </a:solidFill>
              </a:rPr>
              <a:t>in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vivo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диагностика </a:t>
            </a:r>
            <a:r>
              <a:rPr lang="ru-RU" sz="2000" dirty="0" err="1">
                <a:solidFill>
                  <a:schemeClr val="bg1"/>
                </a:solidFill>
              </a:rPr>
              <a:t>in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vitro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медицинские </a:t>
            </a:r>
            <a:r>
              <a:rPr lang="ru-RU" sz="2000" dirty="0">
                <a:solidFill>
                  <a:schemeClr val="bg1"/>
                </a:solidFill>
              </a:rPr>
              <a:t>имплантаты.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24944"/>
            <a:ext cx="3174636" cy="2808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553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0469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800" dirty="0">
                <a:solidFill>
                  <a:schemeClr val="bg1"/>
                </a:solidFill>
              </a:rPr>
              <a:t>Индустрия направленного конструирования новых лекарственных препаратов, или, драг-дизайн </a:t>
            </a:r>
            <a:r>
              <a:rPr lang="ru-RU" sz="1800" dirty="0" smtClean="0">
                <a:solidFill>
                  <a:schemeClr val="bg1"/>
                </a:solidFill>
              </a:rPr>
              <a:t>имеет </a:t>
            </a:r>
            <a:r>
              <a:rPr lang="ru-RU" sz="1800" dirty="0">
                <a:solidFill>
                  <a:schemeClr val="bg1"/>
                </a:solidFill>
              </a:rPr>
              <a:t>прямое отношение к предмету </a:t>
            </a:r>
            <a:r>
              <a:rPr lang="ru-RU" sz="1800" dirty="0" err="1" smtClean="0">
                <a:solidFill>
                  <a:schemeClr val="bg1"/>
                </a:solidFill>
              </a:rPr>
              <a:t>нанотехнологий</a:t>
            </a:r>
            <a:r>
              <a:rPr lang="ru-RU" sz="1800" dirty="0" smtClean="0">
                <a:solidFill>
                  <a:schemeClr val="bg1"/>
                </a:solidFill>
              </a:rPr>
              <a:t>. Основные </a:t>
            </a:r>
            <a:r>
              <a:rPr lang="ru-RU" sz="1800" dirty="0">
                <a:solidFill>
                  <a:schemeClr val="bg1"/>
                </a:solidFill>
              </a:rPr>
              <a:t>понятия, используемые в драг-дизайне – это мишень и лекарство. Мишень – это макромолекулярная биологическая структура, предположительно связанная с определённой функцией, нарушение которой приводит к заболеванию и на которую необходимо совершить определённое воздействие. Наиболее часто встречающиеся мишени – это рецепторы и ферменты. Лекарство – это химическое соединение (как правило, низкомолекулярное), специфически взаимодействующее с мишенью и тем или иным образом модифицирующее клеточный ответ, создаваемый мишенью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45024"/>
            <a:ext cx="3789040" cy="2808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187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dirty="0" err="1">
                <a:solidFill>
                  <a:schemeClr val="bg1"/>
                </a:solidFill>
              </a:rPr>
              <a:t>Н</a:t>
            </a:r>
            <a:r>
              <a:rPr lang="ru-RU" sz="2000" dirty="0" err="1" smtClean="0">
                <a:solidFill>
                  <a:schemeClr val="bg1"/>
                </a:solidFill>
              </a:rPr>
              <a:t>анотехнологии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в фармацевтике – это совокупность методов и приёмов изучения, проектирования, производства и использования, основными этапами которых следует считать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sz="20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•биологический </a:t>
            </a:r>
            <a:r>
              <a:rPr lang="ru-RU" sz="2000" dirty="0">
                <a:solidFill>
                  <a:schemeClr val="bg1"/>
                </a:solidFill>
              </a:rPr>
              <a:t>скрининг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•изучение </a:t>
            </a:r>
            <a:r>
              <a:rPr lang="ru-RU" sz="2000" dirty="0">
                <a:solidFill>
                  <a:schemeClr val="bg1"/>
                </a:solidFill>
              </a:rPr>
              <a:t>механизма </a:t>
            </a:r>
            <a:r>
              <a:rPr lang="ru-RU" sz="2000" dirty="0" smtClean="0">
                <a:solidFill>
                  <a:schemeClr val="bg1"/>
                </a:solidFill>
              </a:rPr>
              <a:t>действия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•компьютерный </a:t>
            </a:r>
            <a:r>
              <a:rPr lang="ru-RU" sz="2000" dirty="0">
                <a:solidFill>
                  <a:schemeClr val="bg1"/>
                </a:solidFill>
              </a:rPr>
              <a:t>дизайн потенциально активных </a:t>
            </a:r>
            <a:r>
              <a:rPr lang="ru-RU" sz="2000" dirty="0" smtClean="0">
                <a:solidFill>
                  <a:schemeClr val="bg1"/>
                </a:solidFill>
              </a:rPr>
              <a:t>соединений</a:t>
            </a:r>
            <a:endParaRPr lang="en-US" sz="20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•целенаправленный </a:t>
            </a:r>
            <a:r>
              <a:rPr lang="ru-RU" sz="2000" dirty="0">
                <a:solidFill>
                  <a:schemeClr val="bg1"/>
                </a:solidFill>
              </a:rPr>
              <a:t>контроль и модификация формы, размера, взаимодействия и интеграции составляющих </a:t>
            </a:r>
            <a:r>
              <a:rPr lang="ru-RU" sz="2000" dirty="0" err="1">
                <a:solidFill>
                  <a:schemeClr val="bg1"/>
                </a:solidFill>
              </a:rPr>
              <a:t>наномасштабных</a:t>
            </a:r>
            <a:r>
              <a:rPr lang="ru-RU" sz="2000" dirty="0">
                <a:solidFill>
                  <a:schemeClr val="bg1"/>
                </a:solidFill>
              </a:rPr>
              <a:t> элементов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•производство </a:t>
            </a:r>
            <a:r>
              <a:rPr lang="ru-RU" sz="2000" dirty="0" err="1">
                <a:solidFill>
                  <a:schemeClr val="bg1"/>
                </a:solidFill>
              </a:rPr>
              <a:t>наноразмерных</a:t>
            </a:r>
            <a:r>
              <a:rPr lang="ru-RU" sz="2000" dirty="0">
                <a:solidFill>
                  <a:schemeClr val="bg1"/>
                </a:solidFill>
              </a:rPr>
              <a:t> готовых лекарственных форм 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•применение </a:t>
            </a:r>
            <a:r>
              <a:rPr lang="ru-RU" sz="2000" dirty="0" err="1">
                <a:solidFill>
                  <a:schemeClr val="bg1"/>
                </a:solidFill>
              </a:rPr>
              <a:t>таргетных</a:t>
            </a:r>
            <a:r>
              <a:rPr lang="ru-RU" sz="2000" dirty="0">
                <a:solidFill>
                  <a:schemeClr val="bg1"/>
                </a:solidFill>
              </a:rPr>
              <a:t> инновационных </a:t>
            </a:r>
            <a:r>
              <a:rPr lang="ru-RU" sz="2000" dirty="0" smtClean="0">
                <a:solidFill>
                  <a:schemeClr val="bg1"/>
                </a:solidFill>
              </a:rPr>
              <a:t>препаратов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437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Системы доставки биологически активных веществ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980728"/>
            <a:ext cx="3008313" cy="5145435"/>
          </a:xfrm>
        </p:spPr>
        <p:txBody>
          <a:bodyPr/>
          <a:lstStyle/>
          <a:p>
            <a:r>
              <a:rPr lang="ru-RU" sz="1600" dirty="0">
                <a:solidFill>
                  <a:schemeClr val="bg1"/>
                </a:solidFill>
              </a:rPr>
              <a:t>Один из наиболее простых и эффективных способов доставки молекул лекарства в организм человека, является </a:t>
            </a:r>
            <a:r>
              <a:rPr lang="ru-RU" sz="1600" dirty="0" err="1">
                <a:solidFill>
                  <a:schemeClr val="bg1"/>
                </a:solidFill>
              </a:rPr>
              <a:t>трансдермальный</a:t>
            </a:r>
            <a:r>
              <a:rPr lang="ru-RU" sz="1600" dirty="0">
                <a:solidFill>
                  <a:schemeClr val="bg1"/>
                </a:solidFill>
              </a:rPr>
              <a:t> (через кожу</a:t>
            </a:r>
            <a:r>
              <a:rPr lang="ru-RU" sz="1600" dirty="0" smtClean="0">
                <a:solidFill>
                  <a:schemeClr val="bg1"/>
                </a:solidFill>
              </a:rPr>
              <a:t>).</a:t>
            </a:r>
          </a:p>
          <a:p>
            <a:endParaRPr lang="ru-RU" sz="1600" dirty="0">
              <a:solidFill>
                <a:schemeClr val="bg1"/>
              </a:solidFill>
            </a:endParaRPr>
          </a:p>
          <a:p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600" dirty="0">
                <a:solidFill>
                  <a:schemeClr val="bg1"/>
                </a:solidFill>
              </a:rPr>
              <a:t>На рисунке – </a:t>
            </a:r>
            <a:r>
              <a:rPr lang="ru-RU" sz="1600" dirty="0" err="1">
                <a:solidFill>
                  <a:schemeClr val="bg1"/>
                </a:solidFill>
              </a:rPr>
              <a:t>наночастицы</a:t>
            </a:r>
            <a:r>
              <a:rPr lang="ru-RU" sz="1600" dirty="0">
                <a:solidFill>
                  <a:schemeClr val="bg1"/>
                </a:solidFill>
              </a:rPr>
              <a:t>, используемые для доставки терапевтических молекул: 1 – </a:t>
            </a:r>
            <a:r>
              <a:rPr lang="ru-RU" sz="1600" dirty="0" err="1">
                <a:solidFill>
                  <a:schemeClr val="bg1"/>
                </a:solidFill>
              </a:rPr>
              <a:t>липосома</a:t>
            </a:r>
            <a:r>
              <a:rPr lang="ru-RU" sz="1600" dirty="0">
                <a:solidFill>
                  <a:schemeClr val="bg1"/>
                </a:solidFill>
              </a:rPr>
              <a:t> и аденовирус; 2 – полимерная </a:t>
            </a:r>
            <a:r>
              <a:rPr lang="ru-RU" sz="1600" dirty="0" err="1">
                <a:solidFill>
                  <a:schemeClr val="bg1"/>
                </a:solidFill>
              </a:rPr>
              <a:t>наноструктура</a:t>
            </a:r>
            <a:r>
              <a:rPr lang="ru-RU" sz="1600" dirty="0">
                <a:solidFill>
                  <a:schemeClr val="bg1"/>
                </a:solidFill>
              </a:rPr>
              <a:t>; 3 – </a:t>
            </a:r>
            <a:r>
              <a:rPr lang="ru-RU" sz="1600" dirty="0" err="1">
                <a:solidFill>
                  <a:schemeClr val="bg1"/>
                </a:solidFill>
              </a:rPr>
              <a:t>дендример</a:t>
            </a:r>
            <a:r>
              <a:rPr lang="ru-RU" sz="1600" dirty="0">
                <a:solidFill>
                  <a:schemeClr val="bg1"/>
                </a:solidFill>
              </a:rPr>
              <a:t>; 4 – углеродная </a:t>
            </a:r>
            <a:r>
              <a:rPr lang="ru-RU" sz="1600" dirty="0" err="1">
                <a:solidFill>
                  <a:schemeClr val="bg1"/>
                </a:solidFill>
              </a:rPr>
              <a:t>нанотрубка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92696"/>
            <a:ext cx="5472607" cy="43924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224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И</a:t>
            </a:r>
            <a:r>
              <a:rPr lang="ru-RU" sz="1400" dirty="0" smtClean="0">
                <a:solidFill>
                  <a:schemeClr val="bg1"/>
                </a:solidFill>
              </a:rPr>
              <a:t>звестны </a:t>
            </a:r>
            <a:r>
              <a:rPr lang="ru-RU" sz="1400" dirty="0">
                <a:solidFill>
                  <a:schemeClr val="bg1"/>
                </a:solidFill>
              </a:rPr>
              <a:t>различные однокомпонентные и многокомпонентные </a:t>
            </a:r>
            <a:r>
              <a:rPr lang="ru-RU" sz="1400" dirty="0" err="1" smtClean="0">
                <a:solidFill>
                  <a:schemeClr val="bg1"/>
                </a:solidFill>
              </a:rPr>
              <a:t>липосомы</a:t>
            </a:r>
            <a:r>
              <a:rPr lang="ru-RU" sz="1400" dirty="0" smtClean="0">
                <a:solidFill>
                  <a:schemeClr val="bg1"/>
                </a:solidFill>
              </a:rPr>
              <a:t>, которые  </a:t>
            </a:r>
            <a:r>
              <a:rPr lang="ru-RU" sz="1400" dirty="0">
                <a:solidFill>
                  <a:schemeClr val="bg1"/>
                </a:solidFill>
              </a:rPr>
              <a:t>используются как средства доставки лекарственного средства к биологической мишени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Наносферы</a:t>
            </a:r>
            <a:r>
              <a:rPr lang="ru-RU" sz="1400" dirty="0">
                <a:solidFill>
                  <a:schemeClr val="bg1"/>
                </a:solidFill>
              </a:rPr>
              <a:t> и </a:t>
            </a:r>
            <a:r>
              <a:rPr lang="ru-RU" sz="1400" dirty="0" err="1">
                <a:solidFill>
                  <a:schemeClr val="bg1"/>
                </a:solidFill>
              </a:rPr>
              <a:t>нанокапсулы</a:t>
            </a:r>
            <a:r>
              <a:rPr lang="ru-RU" sz="1400" dirty="0">
                <a:solidFill>
                  <a:schemeClr val="bg1"/>
                </a:solidFill>
              </a:rPr>
              <a:t> относятся к семейству полимерных </a:t>
            </a:r>
            <a:r>
              <a:rPr lang="ru-RU" sz="1400" dirty="0" err="1" smtClean="0">
                <a:solidFill>
                  <a:schemeClr val="bg1"/>
                </a:solidFill>
              </a:rPr>
              <a:t>наночастиц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>
                <a:solidFill>
                  <a:schemeClr val="bg1"/>
                </a:solidFill>
              </a:rPr>
              <a:t>А</a:t>
            </a:r>
            <a:r>
              <a:rPr lang="ru-RU" sz="1400" dirty="0" smtClean="0">
                <a:solidFill>
                  <a:schemeClr val="bg1"/>
                </a:solidFill>
              </a:rPr>
              <a:t>ктивное </a:t>
            </a:r>
            <a:r>
              <a:rPr lang="ru-RU" sz="1400" dirty="0">
                <a:solidFill>
                  <a:schemeClr val="bg1"/>
                </a:solidFill>
              </a:rPr>
              <a:t>вещество выделяется в организм по различным механизмам 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 err="1" smtClean="0">
                <a:solidFill>
                  <a:schemeClr val="bg1"/>
                </a:solidFill>
              </a:rPr>
              <a:t>Дендримеры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являются уникальным классом полимеров, поскольку их размер и форма могут быть очень точно заданы при химическом синтезе, что крайне важно для </a:t>
            </a:r>
            <a:r>
              <a:rPr lang="ru-RU" sz="1400" dirty="0" err="1">
                <a:solidFill>
                  <a:schemeClr val="bg1"/>
                </a:solidFill>
              </a:rPr>
              <a:t>нанопереносчиков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Дендримеры</a:t>
            </a:r>
            <a:r>
              <a:rPr lang="ru-RU" sz="1400" dirty="0">
                <a:solidFill>
                  <a:schemeClr val="bg1"/>
                </a:solidFill>
              </a:rPr>
              <a:t> получают из мономеров, проводя последовательные конвергентную и дивергентную полимеризации 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Фуллерены. Главная </a:t>
            </a:r>
            <a:r>
              <a:rPr lang="ru-RU" sz="1400" dirty="0">
                <a:solidFill>
                  <a:schemeClr val="bg1"/>
                </a:solidFill>
              </a:rPr>
              <a:t>особенность –  их каркасная форма: молекулы выглядят как замкнутые, полые внутри «оболочки</a:t>
            </a:r>
            <a:r>
              <a:rPr lang="ru-RU" sz="1400" dirty="0" smtClean="0">
                <a:solidFill>
                  <a:schemeClr val="bg1"/>
                </a:solidFill>
              </a:rPr>
              <a:t>».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Нанотрубки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можно использовать как микроскопические контейнеры для транспорта многих химически или биологически активных веществ: белков, ядовитых газов, компонентов топлива и даже расплавленных металлов. </a:t>
            </a:r>
          </a:p>
        </p:txBody>
      </p:sp>
    </p:spTree>
    <p:extLst>
      <p:ext uri="{BB962C8B-B14F-4D97-AF65-F5344CB8AC3E}">
        <p14:creationId xmlns:p14="http://schemas.microsoft.com/office/powerpoint/2010/main" val="1279842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</TotalTime>
  <Words>710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Наночастицы в медицине</vt:lpstr>
      <vt:lpstr>Медицина и фармацевтика в наномире</vt:lpstr>
      <vt:lpstr>Основные задачи нанотехнологий  в медицине и фармацевтике:</vt:lpstr>
      <vt:lpstr>Развитие наномедицины</vt:lpstr>
      <vt:lpstr>5 основных областей применения нанотехнологий в медицине: </vt:lpstr>
      <vt:lpstr>Презентация PowerPoint</vt:lpstr>
      <vt:lpstr>Презентация PowerPoint</vt:lpstr>
      <vt:lpstr>Системы доставки биологически активных веществ</vt:lpstr>
      <vt:lpstr>Известны различные однокомпонентные и многокомпонентные липосомы, которые  используются как средства доставки лекарственного средства к биологической мишени.   Наносферы и нанокапсулы относятся к семейству полимерных наночастиц. Активное вещество выделяется в организм по различным механизмам .   Дендримеры являются уникальным классом полимеров, поскольку их размер и форма могут быть очень точно заданы при химическом синтезе, что крайне важно для нанопереносчиков. Дендримеры получают из мономеров, проводя последовательные конвергентную и дивергентную полимеризации .  Фуллерены. Главная особенность –  их каркасная форма: молекулы выглядят как замкнутые, полые внутри «оболочки».   Нанотрубки можно использовать как микроскопические контейнеры для транспорта многих химически или биологически активных веществ: белков, ядовитых газов, компонентов топлива и даже расплавленных металлов. </vt:lpstr>
      <vt:lpstr>Нанотерапия</vt:lpstr>
      <vt:lpstr>Безопасность нанотехнологий в здравоохранении</vt:lpstr>
      <vt:lpstr>Этические проблемы наномедицины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Наночастицы в медицине</dc:title>
  <dc:creator>Admin</dc:creator>
  <cp:lastModifiedBy>Alina Semchenko</cp:lastModifiedBy>
  <cp:revision>24</cp:revision>
  <dcterms:created xsi:type="dcterms:W3CDTF">2011-10-19T10:53:26Z</dcterms:created>
  <dcterms:modified xsi:type="dcterms:W3CDTF">2019-05-23T12:15:15Z</dcterms:modified>
</cp:coreProperties>
</file>