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5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8" r:id="rId23"/>
    <p:sldId id="272" r:id="rId24"/>
    <p:sldId id="273" r:id="rId25"/>
    <p:sldId id="274" r:id="rId26"/>
    <p:sldId id="275" r:id="rId27"/>
    <p:sldId id="276" r:id="rId28"/>
    <p:sldId id="277" r:id="rId29"/>
    <p:sldId id="279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7E3E"/>
    <a:srgbClr val="990000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customXml" Target="../customXml/item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customXml" Target="../customXml/item1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Правописание </a:t>
            </a:r>
            <a:r>
              <a:rPr lang="ru-RU" sz="5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5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5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мягкого знака</a:t>
            </a:r>
            <a:r>
              <a:rPr lang="ru-RU" sz="5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78896" cy="2121350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ru-RU" i="1" dirty="0" smtClean="0"/>
              <a:t>Презентация подготовлена преподавателями кафедры довузовской подготовки </a:t>
            </a:r>
            <a:endParaRPr lang="ru-RU" i="1" dirty="0" smtClean="0"/>
          </a:p>
          <a:p>
            <a:pPr algn="r">
              <a:buNone/>
            </a:pPr>
            <a:r>
              <a:rPr lang="ru-RU" i="1" dirty="0" smtClean="0"/>
              <a:t>и </a:t>
            </a:r>
            <a:r>
              <a:rPr lang="ru-RU" i="1" dirty="0" smtClean="0"/>
              <a:t>профориентации </a:t>
            </a:r>
            <a:endParaRPr lang="ru-RU" i="1" dirty="0" smtClean="0"/>
          </a:p>
          <a:p>
            <a:pPr algn="r"/>
            <a:r>
              <a:rPr lang="ru-RU" i="1" dirty="0" smtClean="0"/>
              <a:t>Авдониной </a:t>
            </a:r>
            <a:r>
              <a:rPr lang="ru-RU" i="1" dirty="0" smtClean="0"/>
              <a:t>Т.В</a:t>
            </a:r>
            <a:r>
              <a:rPr lang="ru-RU" i="1" dirty="0" smtClean="0"/>
              <a:t>., </a:t>
            </a:r>
            <a:r>
              <a:rPr lang="ru-RU" i="1" dirty="0" smtClean="0"/>
              <a:t>к.ф.н</a:t>
            </a:r>
            <a:r>
              <a:rPr lang="ru-RU" i="1" dirty="0" smtClean="0"/>
              <a:t>., доцентом, и </a:t>
            </a:r>
            <a:r>
              <a:rPr lang="ru-RU" i="1" dirty="0" smtClean="0"/>
              <a:t>старшим преподавателем Королёвой Е.А.</a:t>
            </a:r>
          </a:p>
          <a:p>
            <a:pPr algn="r">
              <a:buNone/>
            </a:pPr>
            <a:endParaRPr lang="ru-RU" dirty="0"/>
          </a:p>
        </p:txBody>
      </p:sp>
    </p:spTree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7000">
              <a:srgbClr val="FFEFD1"/>
            </a:gs>
            <a:gs pos="49000">
              <a:srgbClr val="F0EBD5"/>
            </a:gs>
            <a:gs pos="87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133592"/>
          </a:xfrm>
        </p:spPr>
        <p:txBody>
          <a:bodyPr>
            <a:normAutofit/>
          </a:bodyPr>
          <a:lstStyle/>
          <a:p>
            <a:pPr algn="ctr"/>
            <a:r>
              <a:rPr lang="ru-RU" sz="2500" dirty="0" smtClean="0">
                <a:solidFill>
                  <a:schemeClr val="tx1"/>
                </a:solidFill>
              </a:rPr>
              <a:t>1 </a:t>
            </a:r>
            <a:r>
              <a:rPr lang="ru-RU" sz="2500" b="1" dirty="0" smtClean="0">
                <a:solidFill>
                  <a:schemeClr val="accent5"/>
                </a:solidFill>
              </a:rPr>
              <a:t>В глагольных формах</a:t>
            </a:r>
            <a:r>
              <a:rPr lang="ru-RU" sz="2500" dirty="0" smtClean="0">
                <a:solidFill>
                  <a:schemeClr val="tx1"/>
                </a:solidFill>
              </a:rPr>
              <a:t/>
            </a:r>
            <a:br>
              <a:rPr lang="ru-RU" sz="2500" dirty="0" smtClean="0">
                <a:solidFill>
                  <a:schemeClr val="tx1"/>
                </a:solidFill>
              </a:rPr>
            </a:br>
            <a:r>
              <a:rPr lang="ru-RU" sz="2500" dirty="0" smtClean="0">
                <a:solidFill>
                  <a:schemeClr val="tx1"/>
                </a:solidFill>
              </a:rPr>
              <a:t> </a:t>
            </a:r>
            <a:br>
              <a:rPr lang="ru-RU" sz="2500" dirty="0" smtClean="0">
                <a:solidFill>
                  <a:schemeClr val="tx1"/>
                </a:solidFill>
              </a:rPr>
            </a:br>
            <a:r>
              <a:rPr lang="ru-RU" sz="2500" b="1" i="1" dirty="0" smtClean="0">
                <a:solidFill>
                  <a:schemeClr val="tx1"/>
                </a:solidFill>
              </a:rPr>
              <a:t>Ь</a:t>
            </a:r>
            <a:r>
              <a:rPr lang="ru-RU" sz="2500" dirty="0" smtClean="0">
                <a:solidFill>
                  <a:schemeClr val="tx1"/>
                </a:solidFill>
              </a:rPr>
              <a:t> не пишется                                                               </a:t>
            </a:r>
            <a:r>
              <a:rPr lang="ru-RU" sz="2500" b="1" i="1" dirty="0" smtClean="0">
                <a:solidFill>
                  <a:schemeClr val="tx1"/>
                </a:solidFill>
              </a:rPr>
              <a:t>Ь</a:t>
            </a:r>
            <a:r>
              <a:rPr lang="ru-RU" sz="2500" dirty="0" smtClean="0">
                <a:solidFill>
                  <a:schemeClr val="tx1"/>
                </a:solidFill>
              </a:rPr>
              <a:t> пишется</a:t>
            </a:r>
            <a:br>
              <a:rPr lang="ru-RU" sz="2500" dirty="0" smtClean="0">
                <a:solidFill>
                  <a:schemeClr val="tx1"/>
                </a:solidFill>
              </a:rPr>
            </a:br>
            <a:endParaRPr lang="ru-RU" sz="25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2276872"/>
          <a:ext cx="8229600" cy="442913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4429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Calibri"/>
                          <a:cs typeface="Times New Roman"/>
                        </a:rPr>
                        <a:t>а) в 3 л. ед. ч.: </a:t>
                      </a: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latin typeface="Times New Roman"/>
                          <a:ea typeface="Calibri"/>
                          <a:cs typeface="Times New Roman"/>
                        </a:rPr>
                        <a:t>она (что делает?) улыбается, </a:t>
                      </a: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latin typeface="Times New Roman"/>
                          <a:ea typeface="Calibri"/>
                          <a:cs typeface="Times New Roman"/>
                        </a:rPr>
                        <a:t>он (что делает?) смеётся;</a:t>
                      </a: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ru-RU" sz="2400" b="0" dirty="0">
                          <a:latin typeface="Times New Roman"/>
                          <a:ea typeface="Calibri"/>
                          <a:cs typeface="Times New Roman"/>
                        </a:rPr>
                        <a:t>) в 3 л. мн. ч.: </a:t>
                      </a: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latin typeface="Times New Roman"/>
                          <a:ea typeface="Calibri"/>
                          <a:cs typeface="Times New Roman"/>
                        </a:rPr>
                        <a:t>они (что делают?) встречаются</a:t>
                      </a: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Calibri"/>
                          <a:cs typeface="Times New Roman"/>
                        </a:rPr>
                        <a:t>а) в инфинитиве:</a:t>
                      </a: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latin typeface="Times New Roman"/>
                          <a:ea typeface="Calibri"/>
                          <a:cs typeface="Times New Roman"/>
                        </a:rPr>
                        <a:t>помочь, стричься, начнёт смеяться;</a:t>
                      </a: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Calibri"/>
                          <a:cs typeface="Times New Roman"/>
                        </a:rPr>
                        <a:t>б) в повелительном наклонении:</a:t>
                      </a: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latin typeface="Times New Roman"/>
                          <a:ea typeface="Calibri"/>
                          <a:cs typeface="Times New Roman"/>
                        </a:rPr>
                        <a:t>отрежь, спрячьте</a:t>
                      </a: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400" b="0" dirty="0">
                          <a:latin typeface="Times New Roman"/>
                          <a:ea typeface="Calibri"/>
                          <a:cs typeface="Times New Roman"/>
                        </a:rPr>
                        <a:t>) во 2 л. ед. ч.:</a:t>
                      </a: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latin typeface="Times New Roman"/>
                          <a:ea typeface="Calibri"/>
                          <a:cs typeface="Times New Roman"/>
                        </a:rPr>
                        <a:t>веришь, </a:t>
                      </a:r>
                      <a:r>
                        <a:rPr lang="ru-RU" sz="2400" b="0" i="1" dirty="0" smtClean="0">
                          <a:latin typeface="Times New Roman"/>
                          <a:ea typeface="Calibri"/>
                          <a:cs typeface="Times New Roman"/>
                        </a:rPr>
                        <a:t>скроешься.</a:t>
                      </a: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10800000" flipV="1">
            <a:off x="2143108" y="1142984"/>
            <a:ext cx="1571636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786314" y="1142984"/>
            <a:ext cx="2286016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979712" y="1844824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380312" y="1844824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7000">
              <a:srgbClr val="FFEFD1"/>
            </a:gs>
            <a:gs pos="49000">
              <a:srgbClr val="F0EBD5"/>
            </a:gs>
            <a:gs pos="87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8686800" cy="1379552"/>
          </a:xfrm>
        </p:spPr>
        <p:txBody>
          <a:bodyPr>
            <a:normAutofit/>
          </a:bodyPr>
          <a:lstStyle/>
          <a:p>
            <a:pPr algn="ctr"/>
            <a:r>
              <a:rPr lang="ru-RU" sz="2500" dirty="0" smtClean="0">
                <a:solidFill>
                  <a:schemeClr val="tx1"/>
                </a:solidFill>
              </a:rPr>
              <a:t>2 </a:t>
            </a:r>
            <a:r>
              <a:rPr lang="ru-RU" sz="2500" b="1" dirty="0" smtClean="0">
                <a:solidFill>
                  <a:schemeClr val="accent5"/>
                </a:solidFill>
              </a:rPr>
              <a:t>В притяжательных прилагательных</a:t>
            </a:r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2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2643182"/>
          <a:ext cx="8229600" cy="365284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429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i="1" dirty="0">
                          <a:latin typeface="Times New Roman"/>
                          <a:ea typeface="Calibri"/>
                          <a:cs typeface="Times New Roman"/>
                        </a:rPr>
                        <a:t>Ь </a:t>
                      </a:r>
                      <a:r>
                        <a:rPr lang="ru-RU" sz="2200" b="0" dirty="0">
                          <a:latin typeface="Times New Roman"/>
                          <a:ea typeface="Calibri"/>
                          <a:cs typeface="Times New Roman"/>
                        </a:rPr>
                        <a:t>не пишется</a:t>
                      </a:r>
                      <a:endParaRPr lang="ru-RU" sz="2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i="1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r>
                        <a:rPr lang="ru-RU" sz="2200" b="0">
                          <a:latin typeface="Times New Roman"/>
                          <a:ea typeface="Calibri"/>
                          <a:cs typeface="Times New Roman"/>
                        </a:rPr>
                        <a:t> пишется</a:t>
                      </a:r>
                      <a:endParaRPr lang="ru-RU" sz="22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3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latin typeface="Times New Roman"/>
                          <a:ea typeface="Calibri"/>
                          <a:cs typeface="Times New Roman"/>
                        </a:rPr>
                        <a:t>а) в формах И.п. ед.ч. мужского рода;</a:t>
                      </a:r>
                      <a:endParaRPr lang="ru-RU" sz="22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latin typeface="Times New Roman"/>
                          <a:ea typeface="Calibri"/>
                          <a:cs typeface="Times New Roman"/>
                        </a:rPr>
                        <a:t>б) в формах В.п. ед.ч. мужского рода, употреблённых с неодушевлёнными существительными:</a:t>
                      </a:r>
                      <a:endParaRPr lang="ru-RU" sz="22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i="1" dirty="0">
                          <a:latin typeface="Times New Roman"/>
                          <a:ea typeface="Calibri"/>
                          <a:cs typeface="Times New Roman"/>
                        </a:rPr>
                        <a:t>медвежий след</a:t>
                      </a:r>
                      <a:endParaRPr lang="ru-RU" sz="22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i="1" dirty="0">
                          <a:latin typeface="Times New Roman"/>
                          <a:ea typeface="Calibri"/>
                          <a:cs typeface="Times New Roman"/>
                        </a:rPr>
                        <a:t>лисий хвост</a:t>
                      </a:r>
                      <a:r>
                        <a:rPr lang="ru-RU" sz="2200" b="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latin typeface="Times New Roman"/>
                          <a:ea typeface="Calibri"/>
                          <a:cs typeface="Times New Roman"/>
                        </a:rPr>
                        <a:t>в остальных формах:</a:t>
                      </a:r>
                      <a:endParaRPr lang="ru-RU" sz="22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i="1" dirty="0">
                          <a:latin typeface="Times New Roman"/>
                          <a:ea typeface="Calibri"/>
                          <a:cs typeface="Times New Roman"/>
                        </a:rPr>
                        <a:t>около медвежьего уха</a:t>
                      </a:r>
                      <a:endParaRPr lang="ru-RU" sz="22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i="1" dirty="0">
                          <a:latin typeface="Times New Roman"/>
                          <a:ea typeface="Calibri"/>
                          <a:cs typeface="Times New Roman"/>
                        </a:rPr>
                        <a:t>медвежья услуга</a:t>
                      </a:r>
                      <a:endParaRPr lang="ru-RU" sz="22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i="1" dirty="0">
                          <a:latin typeface="Times New Roman"/>
                          <a:ea typeface="Calibri"/>
                          <a:cs typeface="Times New Roman"/>
                        </a:rPr>
                        <a:t>от медвежьих следов</a:t>
                      </a:r>
                      <a:endParaRPr lang="ru-RU" sz="22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i="1" dirty="0">
                          <a:latin typeface="Times New Roman"/>
                          <a:ea typeface="Calibri"/>
                          <a:cs typeface="Times New Roman"/>
                        </a:rPr>
                        <a:t>медвежьи лапы</a:t>
                      </a:r>
                      <a:endParaRPr lang="ru-RU" sz="2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2357422" y="1714488"/>
            <a:ext cx="500066" cy="785818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072198" y="1714488"/>
            <a:ext cx="500066" cy="785818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IV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b="1" i="1" dirty="0" smtClean="0">
                <a:solidFill>
                  <a:srgbClr val="990000"/>
                </a:solidFill>
              </a:rPr>
              <a:t>Ь</a:t>
            </a:r>
            <a:r>
              <a:rPr lang="ru-RU" dirty="0" smtClean="0">
                <a:solidFill>
                  <a:srgbClr val="990000"/>
                </a:solidFill>
              </a:rPr>
              <a:t> </a:t>
            </a:r>
            <a:r>
              <a:rPr lang="ru-RU" dirty="0" smtClean="0">
                <a:solidFill>
                  <a:srgbClr val="990000"/>
                </a:solidFill>
              </a:rPr>
              <a:t>на </a:t>
            </a:r>
            <a:r>
              <a:rPr lang="ru-RU" dirty="0" smtClean="0">
                <a:solidFill>
                  <a:srgbClr val="990000"/>
                </a:solidFill>
              </a:rPr>
              <a:t>конце слова после шипящих (Ж, Ш, Ч, Щ)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714620"/>
            <a:ext cx="8429684" cy="37593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1 в существительных</a:t>
            </a:r>
          </a:p>
          <a:p>
            <a:pPr algn="ctr">
              <a:buNone/>
            </a:pPr>
            <a:r>
              <a:rPr lang="ru-RU" sz="3600" dirty="0" smtClean="0"/>
              <a:t> </a:t>
            </a:r>
          </a:p>
          <a:p>
            <a:pPr algn="ctr">
              <a:buNone/>
            </a:pPr>
            <a:r>
              <a:rPr lang="ru-RU" sz="3600" dirty="0" smtClean="0"/>
              <a:t>2 в кратких прилагательных 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3 в наречиях и частицах</a:t>
            </a:r>
          </a:p>
          <a:p>
            <a:pPr algn="ctr">
              <a:buNone/>
            </a:pPr>
            <a:endParaRPr lang="ru-RU" sz="3600" dirty="0"/>
          </a:p>
        </p:txBody>
      </p:sp>
    </p:spTree>
  </p:cSld>
  <p:clrMapOvr>
    <a:masterClrMapping/>
  </p:clrMapOvr>
  <p:transition spd="slow"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398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 </a:t>
            </a:r>
            <a:r>
              <a:rPr lang="ru-RU" b="1" dirty="0" smtClean="0">
                <a:solidFill>
                  <a:srgbClr val="990000"/>
                </a:solidFill>
              </a:rPr>
              <a:t>В именах существительных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2143117"/>
          <a:ext cx="8147247" cy="373415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458616"/>
                <a:gridCol w="2808312"/>
                <a:gridCol w="2880319"/>
              </a:tblGrid>
              <a:tr h="3734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latin typeface="Times New Roman"/>
                          <a:ea typeface="Calibri"/>
                          <a:cs typeface="Times New Roman"/>
                        </a:rPr>
                        <a:t>мужского </a:t>
                      </a:r>
                      <a:r>
                        <a:rPr lang="ru-RU" sz="2800" b="0" dirty="0" smtClean="0">
                          <a:latin typeface="Times New Roman"/>
                          <a:ea typeface="Calibri"/>
                          <a:cs typeface="Times New Roman"/>
                        </a:rPr>
                        <a:t>рода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latin typeface="Times New Roman"/>
                          <a:ea typeface="Calibri"/>
                          <a:cs typeface="Times New Roman"/>
                        </a:rPr>
                        <a:t>(он мой)</a:t>
                      </a:r>
                      <a:endParaRPr lang="ru-RU" sz="28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не пишется </a:t>
                      </a:r>
                      <a:r>
                        <a:rPr lang="ru-RU" sz="2800" b="1" i="1" dirty="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1" dirty="0">
                          <a:latin typeface="Times New Roman"/>
                          <a:ea typeface="Calibri"/>
                          <a:cs typeface="Times New Roman"/>
                        </a:rPr>
                        <a:t>светоч</a:t>
                      </a:r>
                      <a:endParaRPr lang="ru-RU" sz="28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1" dirty="0">
                          <a:latin typeface="Times New Roman"/>
                          <a:ea typeface="Calibri"/>
                          <a:cs typeface="Times New Roman"/>
                        </a:rPr>
                        <a:t>плащ</a:t>
                      </a:r>
                      <a:endParaRPr lang="ru-RU" sz="28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1" dirty="0">
                          <a:latin typeface="Times New Roman"/>
                          <a:ea typeface="Calibri"/>
                          <a:cs typeface="Times New Roman"/>
                        </a:rPr>
                        <a:t>вираж</a:t>
                      </a:r>
                      <a:endParaRPr lang="ru-RU" sz="28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1" dirty="0" smtClean="0">
                          <a:latin typeface="Times New Roman"/>
                          <a:ea typeface="Calibri"/>
                          <a:cs typeface="Times New Roman"/>
                        </a:rPr>
                        <a:t>Грош</a:t>
                      </a:r>
                      <a:endParaRPr lang="ru-RU" sz="2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latin typeface="Times New Roman"/>
                          <a:ea typeface="Calibri"/>
                          <a:cs typeface="Times New Roman"/>
                        </a:rPr>
                        <a:t>женского </a:t>
                      </a:r>
                      <a:r>
                        <a:rPr lang="ru-RU" sz="2800" b="0" dirty="0" smtClean="0">
                          <a:latin typeface="Times New Roman"/>
                          <a:ea typeface="Calibri"/>
                          <a:cs typeface="Times New Roman"/>
                        </a:rPr>
                        <a:t>рода (3-е </a:t>
                      </a:r>
                      <a:r>
                        <a:rPr lang="ru-RU" sz="2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скл</a:t>
                      </a:r>
                      <a:r>
                        <a:rPr lang="ru-RU" sz="2800" b="0" dirty="0" smtClean="0">
                          <a:latin typeface="Times New Roman"/>
                          <a:ea typeface="Calibri"/>
                          <a:cs typeface="Times New Roman"/>
                        </a:rPr>
                        <a:t>. она моя)</a:t>
                      </a:r>
                      <a:endParaRPr lang="ru-RU" sz="28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пишется </a:t>
                      </a:r>
                      <a:r>
                        <a:rPr lang="ru-RU" sz="2800" b="1" i="1" dirty="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1" dirty="0">
                          <a:latin typeface="Times New Roman"/>
                          <a:ea typeface="Calibri"/>
                          <a:cs typeface="Times New Roman"/>
                        </a:rPr>
                        <a:t>залежь</a:t>
                      </a:r>
                      <a:endParaRPr lang="ru-RU" sz="28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1" dirty="0">
                          <a:latin typeface="Times New Roman"/>
                          <a:ea typeface="Calibri"/>
                          <a:cs typeface="Times New Roman"/>
                        </a:rPr>
                        <a:t>картечь</a:t>
                      </a:r>
                      <a:endParaRPr lang="ru-RU" sz="28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1" dirty="0">
                          <a:latin typeface="Times New Roman"/>
                          <a:ea typeface="Calibri"/>
                          <a:cs typeface="Times New Roman"/>
                        </a:rPr>
                        <a:t>дрожь</a:t>
                      </a:r>
                      <a:endParaRPr lang="ru-RU" sz="28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1" dirty="0" smtClean="0">
                          <a:latin typeface="Times New Roman"/>
                          <a:ea typeface="Calibri"/>
                          <a:cs typeface="Times New Roman"/>
                        </a:rPr>
                        <a:t>Ветошь</a:t>
                      </a:r>
                      <a:endParaRPr lang="ru-RU" sz="2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latin typeface="Times New Roman"/>
                          <a:ea typeface="Calibri"/>
                          <a:cs typeface="Times New Roman"/>
                        </a:rPr>
                        <a:t>В Р.п</a:t>
                      </a:r>
                      <a:r>
                        <a:rPr lang="ru-RU" sz="2800" b="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2800" b="0" dirty="0" smtClean="0">
                          <a:latin typeface="Times New Roman"/>
                          <a:ea typeface="Calibri"/>
                          <a:cs typeface="Times New Roman"/>
                        </a:rPr>
                        <a:t>мн. </a:t>
                      </a:r>
                      <a:r>
                        <a:rPr lang="ru-RU" sz="2800" b="0" dirty="0">
                          <a:latin typeface="Times New Roman"/>
                          <a:ea typeface="Calibri"/>
                          <a:cs typeface="Times New Roman"/>
                        </a:rPr>
                        <a:t>ч.  </a:t>
                      </a:r>
                      <a:endParaRPr lang="ru-RU" sz="28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b="0" dirty="0" smtClean="0">
                          <a:latin typeface="Times New Roman"/>
                          <a:ea typeface="Calibri"/>
                          <a:cs typeface="Times New Roman"/>
                        </a:rPr>
                        <a:t>много </a:t>
                      </a:r>
                      <a:r>
                        <a:rPr lang="ru-RU" sz="2400" b="0" i="1" dirty="0" smtClean="0">
                          <a:latin typeface="Times New Roman"/>
                          <a:ea typeface="Calibri"/>
                          <a:cs typeface="Times New Roman"/>
                        </a:rPr>
                        <a:t>кого</a:t>
                      </a:r>
                      <a:r>
                        <a:rPr lang="ru-RU" sz="2400" b="0" i="1" dirty="0">
                          <a:latin typeface="Times New Roman"/>
                          <a:ea typeface="Calibri"/>
                          <a:cs typeface="Times New Roman"/>
                        </a:rPr>
                        <a:t>? чего?</a:t>
                      </a:r>
                      <a:r>
                        <a:rPr lang="ru-RU" sz="2800" b="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8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пишется </a:t>
                      </a:r>
                      <a:r>
                        <a:rPr lang="ru-RU" sz="2800" b="1" i="1" dirty="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1" dirty="0">
                          <a:latin typeface="Times New Roman"/>
                          <a:ea typeface="Calibri"/>
                          <a:cs typeface="Times New Roman"/>
                        </a:rPr>
                        <a:t>луж</a:t>
                      </a:r>
                      <a:endParaRPr lang="ru-RU" sz="28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1" dirty="0">
                          <a:latin typeface="Times New Roman"/>
                          <a:ea typeface="Calibri"/>
                          <a:cs typeface="Times New Roman"/>
                        </a:rPr>
                        <a:t>ниш</a:t>
                      </a:r>
                      <a:endParaRPr lang="ru-RU" sz="28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1" dirty="0">
                          <a:latin typeface="Times New Roman"/>
                          <a:ea typeface="Calibri"/>
                          <a:cs typeface="Times New Roman"/>
                        </a:rPr>
                        <a:t>круч</a:t>
                      </a:r>
                      <a:endParaRPr lang="ru-RU" sz="28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1" dirty="0">
                          <a:latin typeface="Times New Roman"/>
                          <a:ea typeface="Calibri"/>
                          <a:cs typeface="Times New Roman"/>
                        </a:rPr>
                        <a:t>зрелищ</a:t>
                      </a:r>
                      <a:endParaRPr lang="ru-RU" sz="2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H="1">
            <a:off x="2071670" y="1196752"/>
            <a:ext cx="1420210" cy="660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4107653" y="153589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214942" y="1214422"/>
            <a:ext cx="135732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467600" cy="209165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2 </a:t>
            </a:r>
            <a:r>
              <a:rPr lang="ru-RU" sz="2800" b="1" dirty="0" smtClean="0">
                <a:solidFill>
                  <a:srgbClr val="990000"/>
                </a:solidFill>
              </a:rPr>
              <a:t>В кратких прилагательных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(</a:t>
            </a:r>
            <a:r>
              <a:rPr lang="ru-RU" sz="2800" dirty="0" smtClean="0">
                <a:solidFill>
                  <a:schemeClr val="tx1"/>
                </a:solidFill>
              </a:rPr>
              <a:t>отвечают на вопрос </a:t>
            </a:r>
            <a:r>
              <a:rPr lang="ru-RU" sz="2800" i="1" dirty="0" smtClean="0">
                <a:solidFill>
                  <a:schemeClr val="tx1"/>
                </a:solidFill>
              </a:rPr>
              <a:t>каков?</a:t>
            </a:r>
            <a:r>
              <a:rPr lang="ru-RU" sz="2800" dirty="0" smtClean="0">
                <a:solidFill>
                  <a:schemeClr val="tx1"/>
                </a:solidFill>
              </a:rPr>
              <a:t>)</a:t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780928"/>
            <a:ext cx="7467600" cy="3188968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rgbClr val="990000"/>
                </a:solidFill>
              </a:rPr>
              <a:t>Ь</a:t>
            </a:r>
            <a:r>
              <a:rPr lang="ru-RU" dirty="0" smtClean="0">
                <a:solidFill>
                  <a:srgbClr val="990000"/>
                </a:solidFill>
              </a:rPr>
              <a:t> </a:t>
            </a:r>
            <a:r>
              <a:rPr lang="ru-RU" dirty="0" smtClean="0">
                <a:solidFill>
                  <a:srgbClr val="990000"/>
                </a:solidFill>
              </a:rPr>
              <a:t>не пишется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i="1" dirty="0" smtClean="0"/>
              <a:t>кипуч, горяч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свеж, пригож</a:t>
            </a:r>
            <a:endParaRPr lang="ru-RU" dirty="0" smtClean="0"/>
          </a:p>
          <a:p>
            <a:pPr algn="ctr">
              <a:buNone/>
            </a:pPr>
            <a:r>
              <a:rPr lang="ru-RU" i="1" dirty="0" err="1" smtClean="0"/>
              <a:t>бодрящ</a:t>
            </a:r>
            <a:r>
              <a:rPr lang="ru-RU" i="1" dirty="0" smtClean="0"/>
              <a:t>, малосведущ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хорош, пахуч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4139952" y="1340768"/>
            <a:ext cx="79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4139952" y="2276872"/>
            <a:ext cx="158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926432" y="342649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43998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 </a:t>
            </a:r>
            <a:r>
              <a:rPr lang="ru-RU" b="1" dirty="0" smtClean="0">
                <a:solidFill>
                  <a:srgbClr val="990000"/>
                </a:solidFill>
              </a:rPr>
              <a:t>В наречиях и частицах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 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Ь</a:t>
            </a:r>
            <a:r>
              <a:rPr lang="ru-RU" dirty="0" smtClean="0">
                <a:solidFill>
                  <a:schemeClr val="tx1"/>
                </a:solidFill>
              </a:rPr>
              <a:t> пишется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2643182"/>
            <a:ext cx="6912768" cy="383077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300" i="1" dirty="0" smtClean="0"/>
          </a:p>
          <a:p>
            <a:pPr>
              <a:buNone/>
            </a:pPr>
            <a:r>
              <a:rPr lang="ru-RU" sz="2300" i="1" dirty="0" smtClean="0"/>
              <a:t>    настежь                                                  </a:t>
            </a:r>
            <a:r>
              <a:rPr lang="ru-RU" sz="2300" i="1" dirty="0" smtClean="0"/>
              <a:t>лишь</a:t>
            </a:r>
            <a:endParaRPr lang="ru-RU" sz="2300" dirty="0" smtClean="0"/>
          </a:p>
          <a:p>
            <a:pPr>
              <a:buNone/>
            </a:pPr>
            <a:r>
              <a:rPr lang="ru-RU" sz="2300" i="1" dirty="0" smtClean="0"/>
              <a:t>    наотмашь                                               </a:t>
            </a:r>
            <a:r>
              <a:rPr lang="ru-RU" sz="2300" i="1" dirty="0" smtClean="0"/>
              <a:t>бишь </a:t>
            </a:r>
            <a:endParaRPr lang="ru-RU" sz="2300" dirty="0" smtClean="0"/>
          </a:p>
          <a:p>
            <a:pPr>
              <a:buNone/>
            </a:pPr>
            <a:r>
              <a:rPr lang="ru-RU" sz="2300" i="1" dirty="0" smtClean="0"/>
              <a:t>    вскачь                                                       </a:t>
            </a:r>
            <a:r>
              <a:rPr lang="ru-RU" sz="2300" i="1" dirty="0" smtClean="0"/>
              <a:t>ишь</a:t>
            </a:r>
            <a:endParaRPr lang="ru-RU" sz="2300" dirty="0" smtClean="0"/>
          </a:p>
          <a:p>
            <a:pPr>
              <a:buNone/>
            </a:pPr>
            <a:r>
              <a:rPr lang="ru-RU" sz="2300" i="1" dirty="0" smtClean="0"/>
              <a:t>   </a:t>
            </a:r>
            <a:r>
              <a:rPr lang="ru-RU" sz="2300" i="1" dirty="0" smtClean="0"/>
              <a:t>                                                                   </a:t>
            </a:r>
            <a:r>
              <a:rPr lang="ru-RU" sz="2300" i="1" dirty="0" smtClean="0"/>
              <a:t>вишь</a:t>
            </a:r>
            <a:endParaRPr lang="ru-RU" sz="2300" dirty="0" smtClean="0"/>
          </a:p>
          <a:p>
            <a:pPr>
              <a:buNone/>
            </a:pPr>
            <a:r>
              <a:rPr lang="ru-RU" sz="2300" i="1" dirty="0" smtClean="0"/>
              <a:t> </a:t>
            </a:r>
            <a:endParaRPr lang="ru-RU" sz="2300" dirty="0" smtClean="0"/>
          </a:p>
          <a:p>
            <a:pPr>
              <a:buNone/>
            </a:pPr>
            <a:r>
              <a:rPr lang="ru-RU" sz="2300" dirty="0" smtClean="0"/>
              <a:t> </a:t>
            </a:r>
            <a:r>
              <a:rPr lang="ru-RU" sz="2800" dirty="0" smtClean="0"/>
              <a:t>Исключения: </a:t>
            </a:r>
            <a:r>
              <a:rPr lang="ru-RU" sz="2800" i="1" dirty="0" smtClean="0"/>
              <a:t>уж, замуж, невтерпёж.</a:t>
            </a:r>
            <a:endParaRPr lang="ru-RU" sz="2800" dirty="0" smtClean="0"/>
          </a:p>
          <a:p>
            <a:pPr>
              <a:buNone/>
            </a:pPr>
            <a:endParaRPr lang="ru-RU" sz="23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071934" y="928670"/>
            <a:ext cx="428628" cy="85725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3411547">
            <a:off x="2119239" y="1907976"/>
            <a:ext cx="428628" cy="1198833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8022648">
            <a:off x="5813376" y="1832906"/>
            <a:ext cx="498541" cy="1258104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plit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Различайте омонимы!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072494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Существительные</a:t>
            </a:r>
          </a:p>
          <a:p>
            <a:pPr>
              <a:buNone/>
            </a:pPr>
            <a:r>
              <a:rPr lang="ru-RU" dirty="0" smtClean="0"/>
              <a:t>тушь (женского рода) - туш (мужского рода)</a:t>
            </a:r>
          </a:p>
          <a:p>
            <a:pPr>
              <a:buNone/>
            </a:pPr>
            <a:r>
              <a:rPr lang="ru-RU" i="1" dirty="0" smtClean="0"/>
              <a:t>тушь для ресниц – грянул туш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плач (существительное мужского рода) – плачь (глагол повелительного наклонения)</a:t>
            </a:r>
          </a:p>
          <a:p>
            <a:pPr>
              <a:buNone/>
            </a:pPr>
            <a:r>
              <a:rPr lang="ru-RU" i="1" dirty="0" smtClean="0"/>
              <a:t>слышен плач ребёнка – пожалуйста, не плачь!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ll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76672"/>
            <a:ext cx="7560840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93610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Суммируем знания о функциях Ь знака: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5416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Тест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143116"/>
            <a:ext cx="8001024" cy="41052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I</a:t>
            </a:r>
            <a:r>
              <a:rPr lang="ru-RU" sz="3600" dirty="0" smtClean="0"/>
              <a:t>. Укажите слова, в которых пишется Ь:</a:t>
            </a:r>
          </a:p>
          <a:p>
            <a:pPr>
              <a:buNone/>
            </a:pPr>
            <a:r>
              <a:rPr lang="ru-RU" sz="3600" dirty="0" smtClean="0"/>
              <a:t>1) </a:t>
            </a:r>
            <a:r>
              <a:rPr lang="ru-RU" sz="3600" dirty="0" err="1" smtClean="0"/>
              <a:t>тес_ма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2) </a:t>
            </a:r>
            <a:r>
              <a:rPr lang="ru-RU" sz="3600" dirty="0" err="1" smtClean="0"/>
              <a:t>рез_ба</a:t>
            </a:r>
            <a:r>
              <a:rPr lang="ru-RU" sz="3600" dirty="0" smtClean="0"/>
              <a:t>:</a:t>
            </a:r>
          </a:p>
          <a:p>
            <a:pPr>
              <a:buNone/>
            </a:pPr>
            <a:r>
              <a:rPr lang="ru-RU" sz="3600" dirty="0" smtClean="0"/>
              <a:t>3) </a:t>
            </a:r>
            <a:r>
              <a:rPr lang="ru-RU" sz="3600" dirty="0" err="1" smtClean="0"/>
              <a:t>воз_ня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4) </a:t>
            </a:r>
            <a:r>
              <a:rPr lang="ru-RU" sz="3600" dirty="0" err="1" smtClean="0"/>
              <a:t>саф_ян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5) </a:t>
            </a:r>
            <a:r>
              <a:rPr lang="ru-RU" sz="3600" dirty="0" err="1" smtClean="0"/>
              <a:t>кан_он</a:t>
            </a:r>
            <a:r>
              <a:rPr lang="ru-RU" sz="3600" dirty="0" smtClean="0"/>
              <a:t>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II</a:t>
            </a:r>
            <a:r>
              <a:rPr lang="ru-RU" sz="3600" dirty="0" smtClean="0"/>
              <a:t>. Укажите слова, в которых 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C00000"/>
                </a:solidFill>
              </a:rPr>
              <a:t>не пишется </a:t>
            </a:r>
            <a:r>
              <a:rPr lang="ru-RU" sz="3600" dirty="0" smtClean="0"/>
              <a:t>Ь:</a:t>
            </a:r>
          </a:p>
          <a:p>
            <a:pPr>
              <a:buNone/>
            </a:pPr>
            <a:r>
              <a:rPr lang="ru-RU" sz="3600" dirty="0" smtClean="0"/>
              <a:t>1) </a:t>
            </a:r>
            <a:r>
              <a:rPr lang="ru-RU" sz="3600" dirty="0" err="1" smtClean="0"/>
              <a:t>ил_люзион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2) </a:t>
            </a:r>
            <a:r>
              <a:rPr lang="ru-RU" sz="3600" dirty="0" err="1" smtClean="0"/>
              <a:t>ал_янс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3) </a:t>
            </a:r>
            <a:r>
              <a:rPr lang="ru-RU" sz="3600" dirty="0" err="1" smtClean="0"/>
              <a:t>м_юзикл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4) </a:t>
            </a:r>
            <a:r>
              <a:rPr lang="ru-RU" sz="3600" dirty="0" err="1" smtClean="0"/>
              <a:t>тер_ер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5) </a:t>
            </a:r>
            <a:r>
              <a:rPr lang="ru-RU" sz="3600" dirty="0" err="1" smtClean="0"/>
              <a:t>флакон_чик</a:t>
            </a:r>
            <a:r>
              <a:rPr lang="ru-RU" sz="3600" dirty="0" smtClean="0"/>
              <a:t>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00B050"/>
                </a:solidFill>
              </a:rPr>
              <a:t>План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107504" y="3899938"/>
            <a:ext cx="9036496" cy="262540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600" dirty="0" smtClean="0"/>
              <a:t>I</a:t>
            </a:r>
            <a:r>
              <a:rPr lang="ru-RU" sz="3600" dirty="0" smtClean="0"/>
              <a:t> Разделительный </a:t>
            </a:r>
            <a:r>
              <a:rPr lang="ru-RU" sz="3600" b="1" dirty="0" smtClean="0">
                <a:solidFill>
                  <a:srgbClr val="6F7E3E"/>
                </a:solidFill>
              </a:rPr>
              <a:t>Ь</a:t>
            </a:r>
            <a:endParaRPr lang="ru-RU" sz="3600" b="1" dirty="0" smtClean="0">
              <a:solidFill>
                <a:srgbClr val="6F7E3E"/>
              </a:solidFill>
            </a:endParaRPr>
          </a:p>
          <a:p>
            <a:pPr>
              <a:buNone/>
            </a:pPr>
            <a:r>
              <a:rPr lang="en-US" sz="3600" dirty="0" smtClean="0"/>
              <a:t>II</a:t>
            </a: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6F7E3E"/>
                </a:solidFill>
              </a:rPr>
              <a:t>Ь</a:t>
            </a:r>
            <a:r>
              <a:rPr lang="ru-RU" sz="3600" dirty="0" smtClean="0"/>
              <a:t> как показатель мягкости </a:t>
            </a:r>
            <a:r>
              <a:rPr lang="ru-RU" sz="3600" dirty="0" smtClean="0"/>
              <a:t>согласных</a:t>
            </a:r>
            <a:endParaRPr lang="ru-RU" sz="3600" dirty="0" smtClean="0"/>
          </a:p>
          <a:p>
            <a:pPr>
              <a:buNone/>
            </a:pPr>
            <a:r>
              <a:rPr lang="en-US" sz="3600" dirty="0" smtClean="0"/>
              <a:t>III</a:t>
            </a: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6F7E3E"/>
                </a:solidFill>
              </a:rPr>
              <a:t>Ь</a:t>
            </a:r>
            <a:r>
              <a:rPr lang="ru-RU" sz="3600" dirty="0" smtClean="0"/>
              <a:t>, не показывающий мягкость </a:t>
            </a:r>
            <a:r>
              <a:rPr lang="ru-RU" sz="3600" dirty="0" smtClean="0"/>
              <a:t>согласных</a:t>
            </a:r>
            <a:endParaRPr lang="ru-RU" sz="3600" dirty="0" smtClean="0"/>
          </a:p>
          <a:p>
            <a:pPr>
              <a:buNone/>
            </a:pPr>
            <a:r>
              <a:rPr lang="en-US" sz="3600" dirty="0" smtClean="0"/>
              <a:t>IV</a:t>
            </a: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6F7E3E"/>
                </a:solidFill>
              </a:rPr>
              <a:t>Ь</a:t>
            </a:r>
            <a:r>
              <a:rPr lang="ru-RU" sz="3600" dirty="0" smtClean="0"/>
              <a:t> в конце слова после </a:t>
            </a:r>
            <a:r>
              <a:rPr lang="ru-RU" sz="3600" dirty="0" smtClean="0"/>
              <a:t>шипящих</a:t>
            </a:r>
            <a:endParaRPr lang="ru-RU" sz="3600" dirty="0" smtClean="0"/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ransition spd="slow">
    <p:wipe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III</a:t>
            </a:r>
            <a:r>
              <a:rPr lang="ru-RU" sz="3600" dirty="0" smtClean="0"/>
              <a:t>. Укажите, в каких существительных </a:t>
            </a:r>
            <a:r>
              <a:rPr lang="ru-RU" sz="3600" i="1" dirty="0" smtClean="0">
                <a:solidFill>
                  <a:srgbClr val="C00000"/>
                </a:solidFill>
              </a:rPr>
              <a:t>пишется </a:t>
            </a:r>
            <a:r>
              <a:rPr lang="ru-RU" sz="3600" dirty="0" smtClean="0"/>
              <a:t>Ь:</a:t>
            </a:r>
          </a:p>
          <a:p>
            <a:pPr>
              <a:buNone/>
            </a:pPr>
            <a:r>
              <a:rPr lang="ru-RU" sz="3600" dirty="0" smtClean="0"/>
              <a:t>1) </a:t>
            </a:r>
            <a:r>
              <a:rPr lang="ru-RU" sz="3600" dirty="0" err="1" smtClean="0"/>
              <a:t>бреш_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2) </a:t>
            </a:r>
            <a:r>
              <a:rPr lang="ru-RU" sz="3600" dirty="0" err="1" smtClean="0"/>
              <a:t>щёлоч_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3) </a:t>
            </a:r>
            <a:r>
              <a:rPr lang="ru-RU" sz="3600" dirty="0" err="1" smtClean="0"/>
              <a:t>смерч_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4) со всех </a:t>
            </a:r>
            <a:r>
              <a:rPr lang="ru-RU" sz="3600" dirty="0" err="1" smtClean="0"/>
              <a:t>пастбищ_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5) </a:t>
            </a:r>
            <a:r>
              <a:rPr lang="ru-RU" sz="3600" dirty="0" err="1" smtClean="0"/>
              <a:t>трубач_</a:t>
            </a:r>
            <a:r>
              <a:rPr lang="ru-RU" sz="3600" dirty="0" smtClean="0"/>
              <a:t>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9291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IV</a:t>
            </a:r>
            <a:r>
              <a:rPr lang="ru-RU" sz="3600" dirty="0" smtClean="0"/>
              <a:t>. Укажите, в каких глаголах </a:t>
            </a:r>
            <a:r>
              <a:rPr lang="ru-RU" sz="3600" i="1" dirty="0" smtClean="0">
                <a:solidFill>
                  <a:srgbClr val="C00000"/>
                </a:solidFill>
              </a:rPr>
              <a:t>пишется</a:t>
            </a:r>
            <a:r>
              <a:rPr lang="ru-RU" sz="3600" dirty="0" smtClean="0"/>
              <a:t> Ь:</a:t>
            </a:r>
          </a:p>
          <a:p>
            <a:pPr>
              <a:buNone/>
            </a:pPr>
            <a:r>
              <a:rPr lang="ru-RU" sz="3600" dirty="0" smtClean="0"/>
              <a:t>1) </a:t>
            </a:r>
            <a:r>
              <a:rPr lang="ru-RU" sz="3600" dirty="0" err="1" smtClean="0"/>
              <a:t>спускает_ся</a:t>
            </a:r>
            <a:r>
              <a:rPr lang="ru-RU" sz="3600" dirty="0" smtClean="0"/>
              <a:t> с горы;</a:t>
            </a:r>
          </a:p>
          <a:p>
            <a:pPr>
              <a:buNone/>
            </a:pPr>
            <a:r>
              <a:rPr lang="ru-RU" sz="3600" dirty="0" smtClean="0"/>
              <a:t>2) </a:t>
            </a:r>
            <a:r>
              <a:rPr lang="ru-RU" sz="3600" dirty="0" err="1" smtClean="0"/>
              <a:t>расчешеш_ся</a:t>
            </a:r>
            <a:r>
              <a:rPr lang="ru-RU" sz="3600" dirty="0" smtClean="0"/>
              <a:t> перед зеркалом;</a:t>
            </a:r>
          </a:p>
          <a:p>
            <a:pPr>
              <a:buNone/>
            </a:pPr>
            <a:r>
              <a:rPr lang="ru-RU" sz="3600" dirty="0" smtClean="0"/>
              <a:t>3) </a:t>
            </a:r>
            <a:r>
              <a:rPr lang="ru-RU" sz="3600" dirty="0" err="1" smtClean="0"/>
              <a:t>увелич_те</a:t>
            </a:r>
            <a:r>
              <a:rPr lang="ru-RU" sz="3600" dirty="0" smtClean="0"/>
              <a:t> снимок;</a:t>
            </a:r>
          </a:p>
          <a:p>
            <a:pPr>
              <a:buNone/>
            </a:pPr>
            <a:r>
              <a:rPr lang="ru-RU" sz="3600" dirty="0" smtClean="0"/>
              <a:t>4) </a:t>
            </a:r>
            <a:r>
              <a:rPr lang="ru-RU" sz="3600" dirty="0" err="1" smtClean="0"/>
              <a:t>усест_ся</a:t>
            </a:r>
            <a:r>
              <a:rPr lang="ru-RU" sz="3600" dirty="0" smtClean="0"/>
              <a:t> поудобнее;</a:t>
            </a:r>
          </a:p>
          <a:p>
            <a:pPr>
              <a:buNone/>
            </a:pPr>
            <a:r>
              <a:rPr lang="ru-RU" sz="3600" dirty="0" smtClean="0"/>
              <a:t>5) </a:t>
            </a:r>
            <a:r>
              <a:rPr lang="ru-RU" sz="3600" dirty="0" err="1" smtClean="0"/>
              <a:t>прибереч_</a:t>
            </a:r>
            <a:r>
              <a:rPr lang="ru-RU" sz="3600" dirty="0" smtClean="0"/>
              <a:t>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928802"/>
            <a:ext cx="7647836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V</a:t>
            </a:r>
            <a:r>
              <a:rPr lang="ru-RU" sz="3600" dirty="0" smtClean="0"/>
              <a:t>. Укажите, в каких наречиях и частицах </a:t>
            </a:r>
            <a:r>
              <a:rPr lang="ru-RU" sz="3600" i="1" dirty="0" smtClean="0">
                <a:solidFill>
                  <a:srgbClr val="C00000"/>
                </a:solidFill>
              </a:rPr>
              <a:t>пишется</a:t>
            </a:r>
            <a:r>
              <a:rPr lang="ru-RU" sz="3600" dirty="0" smtClean="0"/>
              <a:t> Ь:</a:t>
            </a:r>
          </a:p>
          <a:p>
            <a:pPr>
              <a:buNone/>
            </a:pPr>
            <a:r>
              <a:rPr lang="ru-RU" sz="3600" dirty="0" smtClean="0"/>
              <a:t>1) </a:t>
            </a:r>
            <a:r>
              <a:rPr lang="ru-RU" sz="3600" dirty="0" err="1" smtClean="0"/>
              <a:t>сплош_</a:t>
            </a:r>
            <a:r>
              <a:rPr lang="ru-RU" sz="3600" dirty="0" smtClean="0"/>
              <a:t> и рядом;</a:t>
            </a:r>
          </a:p>
          <a:p>
            <a:pPr>
              <a:buNone/>
            </a:pPr>
            <a:r>
              <a:rPr lang="ru-RU" sz="3600" dirty="0" smtClean="0"/>
              <a:t>2) вышла </a:t>
            </a:r>
            <a:r>
              <a:rPr lang="ru-RU" sz="3600" dirty="0" err="1" smtClean="0"/>
              <a:t>замуж_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3) </a:t>
            </a:r>
            <a:r>
              <a:rPr lang="ru-RU" sz="3600" dirty="0" err="1" smtClean="0"/>
              <a:t>иш_</a:t>
            </a:r>
            <a:r>
              <a:rPr lang="ru-RU" sz="3600" dirty="0" smtClean="0"/>
              <a:t> ты какой!</a:t>
            </a:r>
          </a:p>
          <a:p>
            <a:pPr>
              <a:buNone/>
            </a:pPr>
            <a:r>
              <a:rPr lang="ru-RU" sz="3600" dirty="0" smtClean="0"/>
              <a:t>4) уйти </a:t>
            </a:r>
            <a:r>
              <a:rPr lang="ru-RU" sz="3600" dirty="0" err="1" smtClean="0"/>
              <a:t>проч_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5) ждать невтерпёж.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Ответы:</a:t>
            </a:r>
          </a:p>
          <a:p>
            <a:pPr>
              <a:buNone/>
            </a:pPr>
            <a:r>
              <a:rPr lang="en-US" dirty="0" smtClean="0"/>
              <a:t>I</a:t>
            </a:r>
            <a:r>
              <a:rPr lang="ru-RU" dirty="0" smtClean="0"/>
              <a:t> – 1, 2, 4, 5</a:t>
            </a:r>
          </a:p>
          <a:p>
            <a:pPr>
              <a:buNone/>
            </a:pPr>
            <a:r>
              <a:rPr lang="en-US" dirty="0" smtClean="0"/>
              <a:t>II</a:t>
            </a:r>
            <a:r>
              <a:rPr lang="ru-RU" dirty="0" smtClean="0"/>
              <a:t> – 1, 3, 5</a:t>
            </a:r>
          </a:p>
          <a:p>
            <a:pPr>
              <a:buNone/>
            </a:pPr>
            <a:r>
              <a:rPr lang="en-US" dirty="0" smtClean="0"/>
              <a:t>III</a:t>
            </a:r>
            <a:r>
              <a:rPr lang="ru-RU" dirty="0" smtClean="0"/>
              <a:t> – 1, 2</a:t>
            </a:r>
          </a:p>
          <a:p>
            <a:pPr>
              <a:buNone/>
            </a:pPr>
            <a:r>
              <a:rPr lang="en-US" dirty="0" smtClean="0"/>
              <a:t>IV</a:t>
            </a:r>
            <a:r>
              <a:rPr lang="ru-RU" dirty="0" smtClean="0"/>
              <a:t> – 2, 3, 4, 5</a:t>
            </a:r>
          </a:p>
          <a:p>
            <a:pPr>
              <a:buNone/>
            </a:pPr>
            <a:r>
              <a:rPr lang="en-US" dirty="0" smtClean="0"/>
              <a:t>V </a:t>
            </a:r>
            <a:r>
              <a:rPr lang="ru-RU" dirty="0" smtClean="0"/>
              <a:t>– 1, 3, 4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214422"/>
            <a:ext cx="7498080" cy="47863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Желаем успехов!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  <a:effectLst/>
              </a:rPr>
              <a:t>Спасибо за внимание!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35719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</a:t>
            </a:r>
            <a:r>
              <a:rPr lang="ru-RU" sz="2800" dirty="0" smtClean="0">
                <a:solidFill>
                  <a:schemeClr val="tx1"/>
                </a:solidFill>
              </a:rPr>
              <a:t>. Разделительный </a:t>
            </a:r>
            <a:r>
              <a:rPr lang="ru-RU" sz="2800" i="1" dirty="0" smtClean="0">
                <a:solidFill>
                  <a:schemeClr val="tx1"/>
                </a:solidFill>
              </a:rPr>
              <a:t>Ь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пишется</a:t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229600" cy="4101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0005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перед </a:t>
                      </a:r>
                      <a:r>
                        <a:rPr lang="ru-RU" sz="2600" b="1" i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Е, Ё, Ю, Я</a:t>
                      </a:r>
                      <a:r>
                        <a:rPr lang="ru-RU" sz="2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6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корнях русских и иноязычных слов:</a:t>
                      </a:r>
                      <a:endParaRPr lang="ru-RU" sz="26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0" i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серьёзный, рьяный, вьюнок, подьячий, карьерист, муравьиный, дистрибьютор, сырьевой, варьировать, пьедестал, жеребьёвка, пасьянс </a:t>
                      </a:r>
                      <a:r>
                        <a:rPr lang="ru-RU" sz="26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 др.</a:t>
                      </a:r>
                      <a:endParaRPr lang="ru-RU" sz="26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перед буквой </a:t>
                      </a:r>
                      <a:r>
                        <a:rPr lang="ru-RU" sz="2600" b="1" i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26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в иноязычных словах:</a:t>
                      </a:r>
                      <a:endParaRPr lang="ru-RU" sz="26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0" i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медальон, шиньон, каньон, шампиньон, батальон</a:t>
                      </a:r>
                      <a:r>
                        <a:rPr lang="ru-RU" sz="26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 др. </a:t>
                      </a:r>
                      <a:endParaRPr lang="ru-RU" sz="26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5857892"/>
            <a:ext cx="81439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Внимание! В некоторых словах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пишется и между согласным и гласным [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 не произносится: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анс,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зикл,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зеляж.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221457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II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Ь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как показатель мягкости согласных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9" y="4071942"/>
          <a:ext cx="8301036" cy="981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1"/>
                <a:gridCol w="3929090"/>
                <a:gridCol w="265743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после </a:t>
                      </a:r>
                      <a:r>
                        <a:rPr lang="ru-RU" sz="2800" b="0" i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в некоторых сочетаниях согласных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 в числительных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10800000" flipV="1">
            <a:off x="1571604" y="2500306"/>
            <a:ext cx="2286016" cy="107157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3821901" y="3178967"/>
            <a:ext cx="1357322" cy="158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072066" y="2500306"/>
            <a:ext cx="2000264" cy="1000132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57430"/>
            <a:ext cx="8929718" cy="42148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100" dirty="0" smtClean="0"/>
              <a:t>перед согласной                                          перед ещё одной </a:t>
            </a:r>
            <a:r>
              <a:rPr lang="ru-RU" sz="2100" b="1" i="1" dirty="0" smtClean="0"/>
              <a:t>Л</a:t>
            </a:r>
            <a:endParaRPr lang="ru-RU" sz="2100" dirty="0" smtClean="0"/>
          </a:p>
          <a:p>
            <a:pPr>
              <a:buNone/>
            </a:pPr>
            <a:r>
              <a:rPr lang="ru-RU" sz="2100" dirty="0" smtClean="0"/>
              <a:t> </a:t>
            </a:r>
          </a:p>
          <a:p>
            <a:pPr>
              <a:buNone/>
            </a:pPr>
            <a:r>
              <a:rPr lang="ru-RU" sz="2100" dirty="0" smtClean="0"/>
              <a:t>                                                         </a:t>
            </a:r>
          </a:p>
          <a:p>
            <a:pPr>
              <a:buNone/>
            </a:pPr>
            <a:endParaRPr lang="ru-RU" sz="2100" b="1" i="1" dirty="0" smtClean="0"/>
          </a:p>
          <a:p>
            <a:pPr>
              <a:buNone/>
            </a:pPr>
            <a:r>
              <a:rPr lang="ru-RU" sz="2100" b="1" i="1" dirty="0" smtClean="0"/>
              <a:t>льняной</a:t>
            </a:r>
            <a:endParaRPr lang="ru-RU" sz="2100" dirty="0" smtClean="0"/>
          </a:p>
          <a:p>
            <a:pPr>
              <a:buNone/>
            </a:pPr>
            <a:r>
              <a:rPr lang="ru-RU" sz="2100" dirty="0" smtClean="0"/>
              <a:t>треуго</a:t>
            </a:r>
            <a:r>
              <a:rPr lang="ru-RU" sz="2100" b="1" i="1" dirty="0" smtClean="0"/>
              <a:t>льн</a:t>
            </a:r>
            <a:r>
              <a:rPr lang="ru-RU" sz="2100" dirty="0" smtClean="0"/>
              <a:t>ик</a:t>
            </a:r>
          </a:p>
          <a:p>
            <a:pPr>
              <a:buNone/>
            </a:pPr>
            <a:r>
              <a:rPr lang="ru-RU" sz="2100" dirty="0" smtClean="0"/>
              <a:t>бо</a:t>
            </a:r>
            <a:r>
              <a:rPr lang="ru-RU" sz="2100" b="1" i="1" dirty="0" smtClean="0"/>
              <a:t>льш</a:t>
            </a:r>
            <a:r>
              <a:rPr lang="ru-RU" sz="2100" dirty="0" smtClean="0"/>
              <a:t>инство</a:t>
            </a:r>
          </a:p>
          <a:p>
            <a:pPr>
              <a:buNone/>
            </a:pPr>
            <a:r>
              <a:rPr lang="ru-RU" sz="2100" dirty="0" smtClean="0"/>
              <a:t>                                                               </a:t>
            </a:r>
            <a:endParaRPr lang="ru-RU" sz="2100" dirty="0" smtClean="0"/>
          </a:p>
          <a:p>
            <a:pPr>
              <a:buNone/>
            </a:pPr>
            <a:r>
              <a:rPr lang="ru-RU" sz="2100" dirty="0" smtClean="0"/>
              <a:t>                                                                              и</a:t>
            </a:r>
            <a:r>
              <a:rPr lang="ru-RU" sz="2100" b="1" i="1" dirty="0" smtClean="0"/>
              <a:t>лл</a:t>
            </a:r>
            <a:r>
              <a:rPr lang="ru-RU" sz="2100" dirty="0" smtClean="0"/>
              <a:t>юзия  </a:t>
            </a:r>
          </a:p>
          <a:p>
            <a:pPr>
              <a:buNone/>
            </a:pPr>
            <a:r>
              <a:rPr lang="ru-RU" sz="2100" dirty="0" smtClean="0"/>
              <a:t>                                                                             ко</a:t>
            </a:r>
            <a:r>
              <a:rPr lang="ru-RU" sz="2100" b="1" i="1" dirty="0" smtClean="0"/>
              <a:t>лл</a:t>
            </a:r>
            <a:r>
              <a:rPr lang="ru-RU" sz="2100" dirty="0" smtClean="0"/>
              <a:t>екция  </a:t>
            </a:r>
          </a:p>
          <a:p>
            <a:pPr>
              <a:buNone/>
            </a:pPr>
            <a:r>
              <a:rPr lang="ru-RU" sz="2100" dirty="0" smtClean="0"/>
              <a:t>                                                                              ко</a:t>
            </a:r>
            <a:r>
              <a:rPr lang="ru-RU" sz="2100" b="1" i="1" dirty="0" smtClean="0"/>
              <a:t>лл</a:t>
            </a:r>
            <a:r>
              <a:rPr lang="ru-RU" sz="2100" dirty="0" smtClean="0"/>
              <a:t>изия</a:t>
            </a:r>
          </a:p>
          <a:p>
            <a:pPr>
              <a:buNone/>
            </a:pPr>
            <a:endParaRPr lang="ru-RU" sz="21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 smtClean="0">
                <a:effectLst/>
              </a:rPr>
              <a:t>1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После мягкого </a:t>
            </a:r>
            <a:r>
              <a:rPr lang="ru-RU" sz="3200" i="1" dirty="0" smtClean="0">
                <a:solidFill>
                  <a:srgbClr val="990000"/>
                </a:solidFill>
                <a:effectLst/>
              </a:rPr>
              <a:t>Л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 </a:t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пишется </a:t>
            </a:r>
            <a:r>
              <a:rPr lang="ru-RU" sz="3200" i="1" dirty="0" smtClean="0">
                <a:solidFill>
                  <a:srgbClr val="990000"/>
                </a:solidFill>
                <a:effectLst/>
              </a:rPr>
              <a:t>Ь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     не пишется </a:t>
            </a:r>
            <a:r>
              <a:rPr lang="ru-RU" sz="3200" i="1" dirty="0" smtClean="0">
                <a:solidFill>
                  <a:srgbClr val="990000"/>
                </a:solidFill>
                <a:effectLst/>
              </a:rPr>
              <a:t>Ь</a:t>
            </a:r>
            <a:r>
              <a:rPr lang="ru-RU" sz="3200" dirty="0" smtClean="0">
                <a:solidFill>
                  <a:srgbClr val="990000"/>
                </a:solidFill>
                <a:effectLst/>
              </a:rPr>
              <a:t/>
            </a:r>
            <a:br>
              <a:rPr lang="ru-RU" sz="3200" dirty="0" smtClean="0">
                <a:solidFill>
                  <a:srgbClr val="990000"/>
                </a:solidFill>
                <a:effectLst/>
              </a:rPr>
            </a:br>
            <a:endParaRPr lang="ru-RU" sz="3200" dirty="0">
              <a:solidFill>
                <a:srgbClr val="990000"/>
              </a:solidFill>
              <a:effectLst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3357554" y="786588"/>
            <a:ext cx="1072364" cy="3563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2195736" y="1785926"/>
            <a:ext cx="1947636" cy="4909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929190" y="1785926"/>
            <a:ext cx="1857388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535753" y="3321843"/>
            <a:ext cx="92869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6107917" y="3893347"/>
            <a:ext cx="221457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857752" y="785794"/>
            <a:ext cx="785818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43182"/>
          <a:ext cx="8229600" cy="31546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14536"/>
                <a:gridCol w="3714776"/>
                <a:gridCol w="2400288"/>
              </a:tblGrid>
              <a:tr h="3143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/>
                        <a:t>перед </a:t>
                      </a:r>
                      <a:r>
                        <a:rPr lang="ru-RU" sz="2000" b="1" dirty="0"/>
                        <a:t>Б, М, Г, К, Ш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/>
                        <a:t>кос</a:t>
                      </a:r>
                      <a:r>
                        <a:rPr lang="ru-RU" sz="2000" b="1" dirty="0"/>
                        <a:t>ьб</a:t>
                      </a:r>
                      <a:r>
                        <a:rPr lang="ru-RU" sz="2000" b="0" dirty="0"/>
                        <a:t>а                   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/>
                        <a:t>Куз</a:t>
                      </a:r>
                      <a:r>
                        <a:rPr lang="ru-RU" sz="2000" b="1" dirty="0"/>
                        <a:t>ьм</a:t>
                      </a:r>
                      <a:r>
                        <a:rPr lang="ru-RU" sz="2000" b="0" dirty="0"/>
                        <a:t>а                  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/>
                        <a:t>сер</a:t>
                      </a:r>
                      <a:r>
                        <a:rPr lang="ru-RU" sz="2000" b="1" dirty="0"/>
                        <a:t>ьг</a:t>
                      </a:r>
                      <a:r>
                        <a:rPr lang="ru-RU" sz="2000" b="0" dirty="0"/>
                        <a:t>и                   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/>
                        <a:t>кон</a:t>
                      </a:r>
                      <a:r>
                        <a:rPr lang="ru-RU" sz="2000" b="1" dirty="0"/>
                        <a:t>ьк</a:t>
                      </a:r>
                      <a:r>
                        <a:rPr lang="ru-RU" sz="2000" b="0" dirty="0"/>
                        <a:t>и                  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/>
                        <a:t>мен</a:t>
                      </a:r>
                      <a:r>
                        <a:rPr lang="ru-RU" sz="2000" b="1" dirty="0"/>
                        <a:t>ьш</a:t>
                      </a:r>
                      <a:r>
                        <a:rPr lang="ru-RU" sz="2000" b="0" dirty="0"/>
                        <a:t>е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/>
                        <a:t>перед другими </a:t>
                      </a:r>
                      <a:r>
                        <a:rPr lang="ru-RU" sz="2000" b="0" dirty="0" smtClean="0"/>
                        <a:t>согласными</a:t>
                      </a:r>
                      <a:endParaRPr lang="ru-RU" sz="2000" b="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/>
                        <a:t>пе</a:t>
                      </a:r>
                      <a:r>
                        <a:rPr lang="ru-RU" sz="2000" b="1" dirty="0"/>
                        <a:t>ст</a:t>
                      </a:r>
                      <a:r>
                        <a:rPr lang="ru-RU" sz="2000" b="0" dirty="0"/>
                        <a:t>ик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/>
                        <a:t>во</a:t>
                      </a:r>
                      <a:r>
                        <a:rPr lang="ru-RU" sz="2000" b="1" dirty="0"/>
                        <a:t>зн</a:t>
                      </a:r>
                      <a:r>
                        <a:rPr lang="ru-RU" sz="2000" b="0" dirty="0"/>
                        <a:t>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сн</a:t>
                      </a:r>
                      <a:r>
                        <a:rPr lang="ru-RU" sz="2000" b="0" dirty="0"/>
                        <a:t>ежный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/>
                        <a:t>гво</a:t>
                      </a:r>
                      <a:r>
                        <a:rPr lang="ru-RU" sz="2000" b="1" dirty="0"/>
                        <a:t>зд</a:t>
                      </a:r>
                      <a:r>
                        <a:rPr lang="ru-RU" sz="2000" b="0" dirty="0"/>
                        <a:t>ик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/>
                        <a:t>в сочетаниях </a:t>
                      </a:r>
                      <a:endParaRPr lang="ru-RU" sz="2000" b="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ЧК</a:t>
                      </a:r>
                      <a:r>
                        <a:rPr lang="ru-RU" sz="2000" b="1" dirty="0"/>
                        <a:t>, </a:t>
                      </a:r>
                      <a:r>
                        <a:rPr lang="ru-RU" sz="2000" b="1" dirty="0" smtClean="0"/>
                        <a:t>ЧН,НЧ</a:t>
                      </a:r>
                      <a:r>
                        <a:rPr lang="ru-RU" sz="2000" b="1" dirty="0"/>
                        <a:t>, НЩ, РЩ, ЩН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/>
                        <a:t>то</a:t>
                      </a:r>
                      <a:r>
                        <a:rPr lang="ru-RU" sz="2000" b="1" dirty="0"/>
                        <a:t>чк</a:t>
                      </a:r>
                      <a:r>
                        <a:rPr lang="ru-RU" sz="2000" b="0" dirty="0"/>
                        <a:t>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/>
                        <a:t>про</a:t>
                      </a:r>
                      <a:r>
                        <a:rPr lang="ru-RU" sz="2000" b="1" dirty="0"/>
                        <a:t>чн</a:t>
                      </a:r>
                      <a:r>
                        <a:rPr lang="ru-RU" sz="2000" b="0" dirty="0"/>
                        <a:t>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/>
                        <a:t>то</a:t>
                      </a:r>
                      <a:r>
                        <a:rPr lang="ru-RU" sz="2000" b="1" dirty="0"/>
                        <a:t>нч</a:t>
                      </a:r>
                      <a:r>
                        <a:rPr lang="ru-RU" sz="2000" b="0" dirty="0"/>
                        <a:t>айший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/>
                        <a:t>уго</a:t>
                      </a:r>
                      <a:r>
                        <a:rPr lang="ru-RU" sz="2000" b="1" dirty="0"/>
                        <a:t>нщ</a:t>
                      </a:r>
                      <a:r>
                        <a:rPr lang="ru-RU" sz="2000" b="0" dirty="0"/>
                        <a:t>ик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/>
                        <a:t>фона</a:t>
                      </a:r>
                      <a:r>
                        <a:rPr lang="ru-RU" sz="2000" b="1" dirty="0"/>
                        <a:t>рщ</a:t>
                      </a:r>
                      <a:r>
                        <a:rPr lang="ru-RU" sz="2000" b="0" dirty="0"/>
                        <a:t>ик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/>
                        <a:t>жили</a:t>
                      </a:r>
                      <a:r>
                        <a:rPr lang="ru-RU" sz="2000" b="1" dirty="0"/>
                        <a:t>щн</a:t>
                      </a:r>
                      <a:r>
                        <a:rPr lang="ru-RU" sz="2000" b="0" dirty="0"/>
                        <a:t>ый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2154230"/>
          </a:xfrm>
        </p:spPr>
        <p:txBody>
          <a:bodyPr>
            <a:normAutofit/>
          </a:bodyPr>
          <a:lstStyle/>
          <a:p>
            <a:pPr algn="ctr"/>
            <a:r>
              <a:rPr lang="ru-RU" sz="3200" b="0" dirty="0" smtClean="0">
                <a:effectLst/>
              </a:rPr>
              <a:t>2 </a:t>
            </a:r>
            <a:r>
              <a:rPr lang="ru-RU" sz="3200" dirty="0" smtClean="0">
                <a:effectLst/>
              </a:rPr>
              <a:t>После мягкого согласного</a:t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пишется </a:t>
            </a:r>
            <a:r>
              <a:rPr lang="ru-RU" sz="3200" i="1" dirty="0" smtClean="0">
                <a:solidFill>
                  <a:srgbClr val="990000"/>
                </a:solidFill>
                <a:effectLst/>
              </a:rPr>
              <a:t>Ь</a:t>
            </a:r>
            <a:r>
              <a:rPr lang="ru-RU" sz="3200" dirty="0" smtClean="0">
                <a:effectLst/>
              </a:rPr>
              <a:t>                 не пишется </a:t>
            </a:r>
            <a:r>
              <a:rPr lang="ru-RU" sz="3200" i="1" dirty="0" smtClean="0">
                <a:solidFill>
                  <a:srgbClr val="990000"/>
                </a:solidFill>
                <a:effectLst/>
              </a:rPr>
              <a:t>Ь</a:t>
            </a:r>
            <a:r>
              <a:rPr lang="ru-RU" sz="3200" dirty="0" smtClean="0">
                <a:solidFill>
                  <a:srgbClr val="990000"/>
                </a:solidFill>
                <a:effectLst/>
              </a:rPr>
              <a:t/>
            </a:r>
            <a:br>
              <a:rPr lang="ru-RU" sz="3200" dirty="0" smtClean="0">
                <a:solidFill>
                  <a:srgbClr val="990000"/>
                </a:solidFill>
                <a:effectLst/>
              </a:rPr>
            </a:br>
            <a:endParaRPr lang="ru-RU" sz="3200" dirty="0">
              <a:solidFill>
                <a:srgbClr val="990000"/>
              </a:solidFill>
              <a:effectLst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214546" y="857232"/>
            <a:ext cx="150019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572000" y="857232"/>
            <a:ext cx="142876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1142976" y="214311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4714876" y="1785926"/>
            <a:ext cx="135732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500826" y="1785926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45027"/>
          <a:ext cx="8229600" cy="16824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283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 пишется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 не пишется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1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от 50 до 80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от 500 до 800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от 15 до 19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3 В числительных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282" y="4500570"/>
            <a:ext cx="842968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</a:t>
            </a:r>
            <a:r>
              <a:rPr kumimoji="0" lang="ru-RU" sz="2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sz="2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десят, с сем</a:t>
            </a:r>
            <a:r>
              <a:rPr kumimoji="0" lang="ru-RU" sz="2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sz="2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юдесятью                        се</a:t>
            </a:r>
            <a:r>
              <a:rPr kumimoji="0" lang="ru-RU" sz="2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</a:t>
            </a:r>
            <a:r>
              <a:rPr kumimoji="0" lang="ru-RU" sz="2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адцать, с се</a:t>
            </a:r>
            <a:r>
              <a:rPr kumimoji="0" lang="ru-RU" sz="2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</a:t>
            </a:r>
            <a:r>
              <a:rPr kumimoji="0" lang="ru-RU" sz="2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адцатью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1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</a:t>
            </a:r>
            <a:r>
              <a:rPr kumimoji="0" lang="ru-RU" sz="2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sz="2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сот, с сем</a:t>
            </a:r>
            <a:r>
              <a:rPr kumimoji="0" lang="ru-RU" sz="2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sz="2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юстами                                девя</a:t>
            </a:r>
            <a:r>
              <a:rPr kumimoji="0" lang="ru-RU" sz="2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тн</a:t>
            </a:r>
            <a:r>
              <a:rPr kumimoji="0" lang="ru-RU" sz="2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адцать, </a:t>
            </a:r>
            <a:endParaRPr lang="ru-RU" sz="2100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  девя</a:t>
            </a:r>
            <a:r>
              <a:rPr kumimoji="0" lang="ru-RU" sz="2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тн</a:t>
            </a:r>
            <a:r>
              <a:rPr kumimoji="0" lang="ru-RU" sz="2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адцатью 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2285190" y="1142984"/>
            <a:ext cx="929488" cy="5722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428992" y="1142984"/>
            <a:ext cx="257176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750199" y="3964785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6286512" y="400050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/>
              <a:t> </a:t>
            </a:r>
            <a:r>
              <a:rPr lang="ru-RU" sz="4000" dirty="0" smtClean="0"/>
              <a:t>В </a:t>
            </a:r>
            <a:r>
              <a:rPr lang="ru-RU" sz="4000" dirty="0" smtClean="0"/>
              <a:t>творительном падеже числительного </a:t>
            </a:r>
            <a:endParaRPr lang="ru-RU" sz="4000" dirty="0" smtClean="0"/>
          </a:p>
          <a:p>
            <a:pPr algn="ctr">
              <a:buNone/>
            </a:pPr>
            <a:r>
              <a:rPr lang="ru-RU" sz="4000" i="1" dirty="0" smtClean="0">
                <a:solidFill>
                  <a:srgbClr val="6F7E3E"/>
                </a:solidFill>
              </a:rPr>
              <a:t>восемьдесят </a:t>
            </a:r>
          </a:p>
          <a:p>
            <a:pPr algn="ctr">
              <a:buNone/>
            </a:pPr>
            <a:r>
              <a:rPr lang="ru-RU" sz="4000" dirty="0" smtClean="0"/>
              <a:t>пишется </a:t>
            </a:r>
            <a:r>
              <a:rPr lang="ru-RU" sz="4000" dirty="0" smtClean="0"/>
              <a:t>три мягких знака: </a:t>
            </a:r>
            <a:endParaRPr lang="ru-RU" sz="4000" dirty="0" smtClean="0"/>
          </a:p>
          <a:p>
            <a:pPr algn="ctr">
              <a:buNone/>
            </a:pPr>
            <a:r>
              <a:rPr lang="ru-RU" sz="4000" i="1" dirty="0" smtClean="0">
                <a:solidFill>
                  <a:srgbClr val="6F7E3E"/>
                </a:solidFill>
              </a:rPr>
              <a:t>с </a:t>
            </a:r>
            <a:r>
              <a:rPr lang="ru-RU" sz="4000" i="1" dirty="0" smtClean="0">
                <a:solidFill>
                  <a:srgbClr val="6F7E3E"/>
                </a:solidFill>
              </a:rPr>
              <a:t>вос</a:t>
            </a:r>
            <a:r>
              <a:rPr lang="ru-RU" sz="4000" b="1" i="1" dirty="0" smtClean="0">
                <a:solidFill>
                  <a:srgbClr val="990000"/>
                </a:solidFill>
              </a:rPr>
              <a:t>ь</a:t>
            </a:r>
            <a:r>
              <a:rPr lang="ru-RU" sz="4000" i="1" dirty="0" smtClean="0">
                <a:solidFill>
                  <a:srgbClr val="6F7E3E"/>
                </a:solidFill>
              </a:rPr>
              <a:t>м</a:t>
            </a:r>
            <a:r>
              <a:rPr lang="ru-RU" sz="4000" b="1" i="1" dirty="0" smtClean="0">
                <a:solidFill>
                  <a:srgbClr val="990000"/>
                </a:solidFill>
              </a:rPr>
              <a:t>ь</a:t>
            </a:r>
            <a:r>
              <a:rPr lang="ru-RU" sz="4000" i="1" dirty="0" smtClean="0">
                <a:solidFill>
                  <a:srgbClr val="6F7E3E"/>
                </a:solidFill>
              </a:rPr>
              <a:t>юдесят</a:t>
            </a:r>
            <a:r>
              <a:rPr lang="ru-RU" sz="4000" b="1" i="1" dirty="0" smtClean="0">
                <a:solidFill>
                  <a:srgbClr val="990000"/>
                </a:solidFill>
              </a:rPr>
              <a:t>ь</a:t>
            </a:r>
            <a:r>
              <a:rPr lang="ru-RU" sz="4000" i="1" dirty="0" smtClean="0">
                <a:solidFill>
                  <a:srgbClr val="6F7E3E"/>
                </a:solidFill>
              </a:rPr>
              <a:t>ю деревьями</a:t>
            </a:r>
            <a:r>
              <a:rPr lang="ru-RU" sz="4000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6F7E3E"/>
                </a:solidFill>
              </a:rPr>
              <a:t>Обратите внимание! </a:t>
            </a:r>
            <a:endParaRPr lang="ru-RU" dirty="0"/>
          </a:p>
        </p:txBody>
      </p:sp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7000">
              <a:srgbClr val="FFEFD1"/>
            </a:gs>
            <a:gs pos="49000">
              <a:srgbClr val="F0EBD5"/>
            </a:gs>
            <a:gs pos="87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633658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III</a:t>
            </a:r>
            <a:r>
              <a:rPr lang="ru-RU" sz="3600" dirty="0" smtClean="0">
                <a:solidFill>
                  <a:schemeClr val="tx1"/>
                </a:solidFill>
              </a:rPr>
              <a:t>. </a:t>
            </a:r>
            <a:r>
              <a:rPr lang="ru-RU" sz="3600" b="1" i="1" dirty="0" smtClean="0">
                <a:solidFill>
                  <a:srgbClr val="6F7E3E"/>
                </a:solidFill>
              </a:rPr>
              <a:t>Ь</a:t>
            </a:r>
            <a:r>
              <a:rPr lang="ru-RU" sz="3600" b="1" dirty="0" smtClean="0">
                <a:solidFill>
                  <a:srgbClr val="6F7E3E"/>
                </a:solidFill>
              </a:rPr>
              <a:t>, не показывающий мягкость согласных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3071810"/>
            <a:ext cx="8229600" cy="30851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3200" dirty="0" smtClean="0"/>
              <a:t>1 в глаголах                                             </a:t>
            </a:r>
          </a:p>
          <a:p>
            <a:pPr algn="r">
              <a:spcBef>
                <a:spcPts val="0"/>
              </a:spcBef>
              <a:buNone/>
            </a:pPr>
            <a:r>
              <a:rPr lang="ru-RU" sz="3200" dirty="0" smtClean="0"/>
              <a:t>2 в притяжательных                                                                   прилагательных</a:t>
            </a:r>
          </a:p>
          <a:p>
            <a:pPr>
              <a:buNone/>
            </a:pPr>
            <a:endParaRPr lang="ru-RU" sz="32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571604" y="2357430"/>
            <a:ext cx="2500330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857752" y="2285992"/>
            <a:ext cx="1714512" cy="10001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Город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Эркер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FA2EFB-71F2-4612-BA09-74D2F522774F}"/>
</file>

<file path=customXml/itemProps2.xml><?xml version="1.0" encoding="utf-8"?>
<ds:datastoreItem xmlns:ds="http://schemas.openxmlformats.org/officeDocument/2006/customXml" ds:itemID="{2483D8BD-80D5-4E7A-95B5-6A04BA1D6CE7}"/>
</file>

<file path=customXml/itemProps3.xml><?xml version="1.0" encoding="utf-8"?>
<ds:datastoreItem xmlns:ds="http://schemas.openxmlformats.org/officeDocument/2006/customXml" ds:itemID="{66CCC81A-EB3C-42A9-A53F-D950C3A27B07}"/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85</TotalTime>
  <Words>699</Words>
  <Application>Microsoft Office PowerPoint</Application>
  <PresentationFormat>Экран (4:3)</PresentationFormat>
  <Paragraphs>186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Городская</vt:lpstr>
      <vt:lpstr>Открытая</vt:lpstr>
      <vt:lpstr>Начальная</vt:lpstr>
      <vt:lpstr>Эркер</vt:lpstr>
      <vt:lpstr>Техническая</vt:lpstr>
      <vt:lpstr>Солнцестояние</vt:lpstr>
      <vt:lpstr>Правописание Ь  (мягкого знака)</vt:lpstr>
      <vt:lpstr>План </vt:lpstr>
      <vt:lpstr>I. Разделительный Ь пишется </vt:lpstr>
      <vt:lpstr>II. Ь как показатель мягкости согласных </vt:lpstr>
      <vt:lpstr>1 После мягкого Л   пишется Ь     не пишется Ь </vt:lpstr>
      <vt:lpstr>2 После мягкого согласного  пишется Ь                 не пишется Ь </vt:lpstr>
      <vt:lpstr>  3 В числительных </vt:lpstr>
      <vt:lpstr>Обратите внимание! </vt:lpstr>
      <vt:lpstr>III. Ь, не показывающий мягкость согласных </vt:lpstr>
      <vt:lpstr>1 В глагольных формах   Ь не пишется                                                               Ь пишется </vt:lpstr>
      <vt:lpstr>2 В притяжательных прилагательных </vt:lpstr>
      <vt:lpstr>IV. Ь на конце слова после шипящих (Ж, Ш, Ч, Щ) </vt:lpstr>
      <vt:lpstr>1 В именах существительных </vt:lpstr>
      <vt:lpstr>2 В кратких прилагательных  (отвечают на вопрос каков?) </vt:lpstr>
      <vt:lpstr>3 В наречиях и частицах    Ь пишется </vt:lpstr>
      <vt:lpstr>Различайте омонимы! </vt:lpstr>
      <vt:lpstr>Суммируем знания о функциях Ь знака:</vt:lpstr>
      <vt:lpstr>Тест </vt:lpstr>
      <vt:lpstr>Слайд 19</vt:lpstr>
      <vt:lpstr>Слайд 20</vt:lpstr>
      <vt:lpstr>Слайд 21</vt:lpstr>
      <vt:lpstr>Слайд 22</vt:lpstr>
      <vt:lpstr>Слайд 23</vt:lpstr>
      <vt:lpstr>Желаем успехов!  Спасибо за внимание!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Ь (мягкого знака) </dc:title>
  <dc:creator>Alina</dc:creator>
  <cp:lastModifiedBy>Татьяна</cp:lastModifiedBy>
  <cp:revision>17</cp:revision>
  <dcterms:created xsi:type="dcterms:W3CDTF">2016-01-27T11:20:33Z</dcterms:created>
  <dcterms:modified xsi:type="dcterms:W3CDTF">2016-01-30T09:32:30Z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