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  <p:sldMasterId id="2147483744" r:id="rId5"/>
  </p:sldMasterIdLst>
  <p:sldIdLst>
    <p:sldId id="256" r:id="rId6"/>
    <p:sldId id="257" r:id="rId7"/>
    <p:sldId id="265" r:id="rId8"/>
    <p:sldId id="260" r:id="rId9"/>
    <p:sldId id="266" r:id="rId10"/>
    <p:sldId id="267" r:id="rId11"/>
    <p:sldId id="268" r:id="rId12"/>
    <p:sldId id="269" r:id="rId13"/>
    <p:sldId id="284" r:id="rId14"/>
    <p:sldId id="270" r:id="rId15"/>
    <p:sldId id="271" r:id="rId16"/>
    <p:sldId id="272" r:id="rId17"/>
    <p:sldId id="273" r:id="rId18"/>
    <p:sldId id="274" r:id="rId19"/>
    <p:sldId id="285" r:id="rId20"/>
    <p:sldId id="275" r:id="rId21"/>
    <p:sldId id="276" r:id="rId22"/>
    <p:sldId id="277" r:id="rId23"/>
    <p:sldId id="286" r:id="rId24"/>
    <p:sldId id="279" r:id="rId25"/>
    <p:sldId id="280" r:id="rId26"/>
    <p:sldId id="281" r:id="rId27"/>
    <p:sldId id="282" r:id="rId28"/>
    <p:sldId id="283" r:id="rId29"/>
    <p:sldId id="26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33" autoAdjust="0"/>
  </p:normalViewPr>
  <p:slideViewPr>
    <p:cSldViewPr>
      <p:cViewPr varScale="1">
        <p:scale>
          <a:sx n="104" d="100"/>
          <a:sy n="104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71547"/>
            <a:ext cx="8458200" cy="1571635"/>
          </a:xfrm>
        </p:spPr>
        <p:txBody>
          <a:bodyPr/>
          <a:lstStyle/>
          <a:p>
            <a:r>
              <a:rPr lang="ru-RU" dirty="0" smtClean="0"/>
              <a:t>Тема «Предлоги»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86256"/>
            <a:ext cx="8115328" cy="2214578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800" i="1" dirty="0" smtClean="0"/>
              <a:t>Для слушателей </a:t>
            </a:r>
            <a:r>
              <a:rPr lang="ru-RU" sz="2800" i="1" smtClean="0"/>
              <a:t>подготовительного отделения, </a:t>
            </a:r>
            <a:endParaRPr lang="ru-RU" sz="2800" i="1" dirty="0" smtClean="0"/>
          </a:p>
          <a:p>
            <a:pPr algn="r">
              <a:spcBef>
                <a:spcPts val="0"/>
              </a:spcBef>
            </a:pPr>
            <a:r>
              <a:rPr lang="ru-RU" sz="2800" i="1" dirty="0" smtClean="0"/>
              <a:t>подготовительных курсов, абитуриентов</a:t>
            </a:r>
          </a:p>
          <a:p>
            <a:pPr algn="r"/>
            <a:endParaRPr lang="ru-RU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611560" y="627384"/>
            <a:ext cx="79928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Предлоги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вопреки, согласно, благодаря, наперекор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употребляются только с дательным падежом: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вопреки ожиданиям, согласно расписанию, благодаря соглашению, наперекор требованиям.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323528" y="474370"/>
            <a:ext cx="8208912" cy="550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Предлог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ввиду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употребляется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для указания причины, ожидаемой в будущем,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при обозначении причин вневременных или относящихся к настоящему или прошлому.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0" y="286241"/>
            <a:ext cx="9144000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Предлог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употребляется при указании причин, вызывающих желательный результат 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Было прохладно благодаря отворённой двери на балкон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.). </a:t>
            </a: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употребляется при резком противоречии между исходным лексическим значением предлога (от глагола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и указанием отрицательной причины 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благодаря смерти матери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395536" y="353571"/>
            <a:ext cx="842493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Именительный падеж не имеет предлогов, предложный падеж употребляется только с предлогами. Многие предлоги, употребляющиеся не с одним падежом, имеют несколько значений. Есть предлоги, которые употребляются только с одним падежом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с Д.П.,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с Т.П.), другие – с несколькими.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Например: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(во), на, о (об, обо)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употребляются с В.П. и П.П. и обозначают место, время действия, объект мысли, сообщения;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предлоги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за, под (подо)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в В.П. и Т.П. падежах и обозначают место, время действия;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предлог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 (меж)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с Р.П. и Т.П. и обозначает место и время действия.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467544" y="412514"/>
            <a:ext cx="8280920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Обратите внимание на написание предлогов!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окончании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занятий в школе мы уехали в лагерь.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истечении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месяца он вернулся домой.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выполнении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работы он уехал в отпуск.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3" y="1340768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Правописание предлогов</a:t>
            </a:r>
            <a:endParaRPr lang="ru-RU" sz="72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611560" y="357272"/>
            <a:ext cx="8136904" cy="59093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Необходимо различать производные предлоги от омонимичных слов: между существительным и предлогом можно поставить вопрос или вставить прилагательное. Ср.: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Выйти навстречу гостям; выйти навстречу; пойти на (дружескую) встречу с друзьями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548680"/>
          <a:ext cx="6096000" cy="597666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195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Через</a:t>
                      </a:r>
                      <a:r>
                        <a:rPr lang="ru-RU" sz="5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5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дефис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1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из-за 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из-под 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по-за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по-над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88640"/>
          <a:ext cx="6096000" cy="6480721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05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Слитно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75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внутри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вблизи (реки) = около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вдоль (берега)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вслед (самолету)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вместо = за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наперерез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посередине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позади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ввиду = по причине, из-за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вследствие = из-за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навстречу = к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наподобие, вроде = подобно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насчет = о, в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несмотря на = хотя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невзирая на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55536" y="404663"/>
          <a:ext cx="5832928" cy="5976664"/>
        </p:xfrm>
        <a:graphic>
          <a:graphicData uri="http://schemas.openxmlformats.org/drawingml/2006/table">
            <a:tbl>
              <a:tblPr/>
              <a:tblGrid>
                <a:gridCol w="5832928"/>
              </a:tblGrid>
              <a:tr h="298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Раздельно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8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виде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целях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счёт (кого-л.)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отношении к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отношению к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приме­нении к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сравнению 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мере движения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меру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части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течение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продолжение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заключение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отличие от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сравнении 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4645"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протяжении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8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связи 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8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случае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000792"/>
          </a:xfrm>
        </p:spPr>
        <p:txBody>
          <a:bodyPr>
            <a:noAutofit/>
          </a:bodyPr>
          <a:lstStyle/>
          <a:p>
            <a:pPr indent="355600"/>
            <a:r>
              <a:rPr lang="ru-RU" sz="3200" b="1" dirty="0" smtClean="0">
                <a:solidFill>
                  <a:schemeClr val="bg1"/>
                </a:solidFill>
              </a:rPr>
              <a:t>Предлог</a:t>
            </a:r>
            <a:r>
              <a:rPr lang="ru-RU" sz="3200" dirty="0" smtClean="0">
                <a:solidFill>
                  <a:schemeClr val="bg1"/>
                </a:solidFill>
              </a:rPr>
              <a:t> – служебная часть речи, которая выражает зависимость существительного, числительного, местоимения от других слов и определяет различные отношения между ними в словосочетании и предложении. Предлог не имеет лексического значения, не является членом предложения, но входит в состав основы предложения, так как вместе с окончанием образует форму склоняемого слова.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539552" y="1045810"/>
            <a:ext cx="7992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Предлоги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существительное с предлогом?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50"/>
          <a:ext cx="8568952" cy="5466273"/>
        </p:xfrm>
        <a:graphic>
          <a:graphicData uri="http://schemas.openxmlformats.org/drawingml/2006/table">
            <a:tbl>
              <a:tblPr/>
              <a:tblGrid>
                <a:gridCol w="3384376"/>
                <a:gridCol w="5184576"/>
              </a:tblGrid>
              <a:tr h="373175">
                <a:tc>
                  <a:txBody>
                    <a:bodyPr/>
                    <a:lstStyle/>
                    <a:p>
                      <a:pPr indent="-2540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Предлоги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Существительное с предлогом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175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ввиду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болезни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иметь </a:t>
                      </a: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виду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175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вроде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наподобие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как)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рычага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роде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Голицыных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240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наподобие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шара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Обратите внимание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подобие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треугольников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433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поговорили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насчет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=о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экзамена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перевести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счет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фирмы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175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вследствие (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=из-за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бури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включиться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следствие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175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течение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повороты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течении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реки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175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вслед за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мной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идти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след в след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175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наряду с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перечисленным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(первом) ряду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кинотеатре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500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продолжение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дискуссии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продолжении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романа появились новые герои.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175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сказать </a:t>
                      </a: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заключение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заключении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 научную работу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175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силу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обстоятельств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верить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силу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175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шел </a:t>
                      </a: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навстречу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мне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шел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встречу с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друзьями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175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несмотря на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шторм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смотря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 модель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175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вместо</a:t>
                      </a:r>
                      <a:r>
                        <a:rPr lang="ru-RU" sz="1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(=взамен )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друга</a:t>
                      </a: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прийти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место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сбора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33" marR="24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539552" y="200005"/>
            <a:ext cx="7704856" cy="59093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Запомните!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72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Иметь в виду – стоять в </a:t>
            </a:r>
            <a:r>
              <a:rPr kumimoji="0" lang="ru-RU" sz="7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виду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города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467544" y="721774"/>
            <a:ext cx="7776864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Предлог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деепричастие с отрицательной частицей?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5616" y="764704"/>
          <a:ext cx="7272807" cy="4896544"/>
        </p:xfrm>
        <a:graphic>
          <a:graphicData uri="http://schemas.openxmlformats.org/drawingml/2006/table">
            <a:tbl>
              <a:tblPr/>
              <a:tblGrid>
                <a:gridCol w="4230991"/>
                <a:gridCol w="3041816"/>
              </a:tblGrid>
              <a:tr h="1576664">
                <a:tc>
                  <a:txBody>
                    <a:bodyPr/>
                    <a:lstStyle/>
                    <a:p>
                      <a:pPr indent="-2540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Предлог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Деепричастие с отрицательной частицей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9880"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несмотря на, невзирая на = вопреки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Несмотря (невзирая) на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ненастную погоду, настроение у меня было замечательное.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Вопреки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ненастной погоде настроение у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меня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было замечательное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смотря, не взирая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Мальчик бежал, 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смотря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идущих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рядом людей.</a:t>
                      </a: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43890" cy="5466414"/>
          </a:xfrm>
        </p:spPr>
        <p:txBody>
          <a:bodyPr/>
          <a:lstStyle/>
          <a:p>
            <a:pPr algn="r"/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по русскому языку. </a:t>
            </a:r>
            <a:br>
              <a:rPr lang="ru-RU" dirty="0" smtClean="0"/>
            </a:br>
            <a:r>
              <a:rPr lang="ru-RU" dirty="0" smtClean="0"/>
              <a:t>Составила </a:t>
            </a:r>
            <a:br>
              <a:rPr lang="ru-RU" dirty="0" smtClean="0"/>
            </a:br>
            <a:r>
              <a:rPr lang="ru-RU" dirty="0" smtClean="0"/>
              <a:t>преподаватель </a:t>
            </a:r>
            <a:br>
              <a:rPr lang="ru-RU" dirty="0" smtClean="0"/>
            </a:br>
            <a:r>
              <a:rPr lang="ru-RU" dirty="0" smtClean="0"/>
              <a:t>Королёва Е.А. </a:t>
            </a:r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453003"/>
            <a:ext cx="849694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Предлоги могут выражать различные отношения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временные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(играть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течение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всего дня; пришел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ужина; работает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пространственные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(ехать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город; пришел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почту);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причинные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ввиду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болезни; покраснел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стыда; пропустил занятия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из-за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болезни);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целевые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славы);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условии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выплаты денег);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уступительные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несмотря 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недомогание;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вопреки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советам);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сравнительные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наподобие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цветка;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сравнению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вчерашним настроением);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объектные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(вырезать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бумаги; спросить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подруги).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615475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По составу (по структуре) предлоги делятся на три группы: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355466"/>
            <a:ext cx="8496944" cy="5355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простые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(состоят из одного слова):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при, через, среди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без, о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сложные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(состоят из одного слова с дефисным написанием):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из-за, из-под, по-над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составные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(состоят из двух-трех слов):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несмотря на, невзирая на,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мере, в течение, в продолжение,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отличие от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пр.)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611560" y="1008935"/>
            <a:ext cx="7776864" cy="31393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Классификация предлогов по происхождению 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323528" y="502265"/>
            <a:ext cx="871296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Непроизводные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предлоги – это предлоги, которые не образованы ни от каких других частей речи, которые всегда относились к этой части речи. Таких предлогов в русском языке немного: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без, в, до, для, за, из, к,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над, о, от, по, под, перед, при, про, с, у, через.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179512" y="289704"/>
            <a:ext cx="8856984" cy="62478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Производные предлоги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это предлоги,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бразованные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самостоятельных частей речи путем утраты ими своего значения и морфологических признаков: наречий, глагольных форм, существительных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(ввиду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ненастья,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вдоль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берега,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согласно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приказу,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благодаря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усилиям,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несмотря на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требования и др.).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Эта группа предлогов многочисленна и постоянно пополняется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а) от наречий (</a:t>
            </a:r>
            <a:r>
              <a:rPr lang="ru-RU" sz="32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мимо, около, кругом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ru-RU" sz="32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б) от падежных форм существительных (</a:t>
            </a:r>
            <a:r>
              <a:rPr lang="ru-RU" sz="32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вследствие, по мере, насчет),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в) от деепричастий (</a:t>
            </a:r>
            <a:r>
              <a:rPr lang="ru-RU" sz="32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спустя, благодаря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32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несмотря на).</a:t>
            </a:r>
            <a:endParaRPr lang="ru-RU" sz="3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Сочетания слов могут тоже выступать в роли предлогов (</a:t>
            </a:r>
            <a:r>
              <a:rPr lang="ru-RU" sz="32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связи с, исходя из, в отношении к 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т.п.)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Город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</TotalTime>
  <Words>1011</Words>
  <Application>Microsoft Office PowerPoint</Application>
  <PresentationFormat>Экран (4:3)</PresentationFormat>
  <Paragraphs>127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Городская</vt:lpstr>
      <vt:lpstr>Метро</vt:lpstr>
      <vt:lpstr>Эркер</vt:lpstr>
      <vt:lpstr>Солнцестояние</vt:lpstr>
      <vt:lpstr>1_Открытая</vt:lpstr>
      <vt:lpstr>Тема «Предлоги»</vt:lpstr>
      <vt:lpstr>Предлог – служебная часть речи, которая выражает зависимость существительного, числительного, местоимения от других слов и определяет различные отношения между ними в словосочетании и предложении. Предлог не имеет лексического значения, не является членом предложения, но входит в состав основы предложения, так как вместе с окончанием образует форму склоняемого слова.</vt:lpstr>
      <vt:lpstr>Слайд 3</vt:lpstr>
      <vt:lpstr>По составу (по структуре) предлоги делятся на три группы: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Презентация  по русскому языку.  Составила  преподаватель  Королёва Е.А.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Деепричастие</dc:title>
  <dc:creator>alina</dc:creator>
  <cp:lastModifiedBy>Admin</cp:lastModifiedBy>
  <cp:revision>14</cp:revision>
  <dcterms:created xsi:type="dcterms:W3CDTF">2014-03-31T16:23:00Z</dcterms:created>
  <dcterms:modified xsi:type="dcterms:W3CDTF">2020-03-17T06:34:28Z</dcterms:modified>
</cp:coreProperties>
</file>