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81" r:id="rId17"/>
    <p:sldId id="276" r:id="rId18"/>
    <p:sldId id="277" r:id="rId19"/>
    <p:sldId id="278" r:id="rId20"/>
    <p:sldId id="279" r:id="rId21"/>
    <p:sldId id="280" r:id="rId22"/>
    <p:sldId id="282" r:id="rId23"/>
    <p:sldId id="26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E99C59C-EB69-47CF-9CA6-1E542D47C2B2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0C5E46-F9F2-49E8-A213-240D45D194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071547"/>
            <a:ext cx="8458200" cy="1571635"/>
          </a:xfrm>
        </p:spPr>
        <p:txBody>
          <a:bodyPr/>
          <a:lstStyle/>
          <a:p>
            <a:r>
              <a:rPr lang="ru-RU" dirty="0" smtClean="0"/>
              <a:t>Тема «Спряжение глагола»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86256"/>
            <a:ext cx="8115328" cy="2214578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sz="2800" i="1" dirty="0" smtClean="0"/>
              <a:t>Для слушателей </a:t>
            </a:r>
            <a:r>
              <a:rPr lang="ru-RU" sz="2800" i="1" smtClean="0"/>
              <a:t>подготовительного отделения, </a:t>
            </a:r>
            <a:endParaRPr lang="ru-RU" sz="2800" i="1" dirty="0" smtClean="0"/>
          </a:p>
          <a:p>
            <a:pPr algn="r">
              <a:spcBef>
                <a:spcPts val="0"/>
              </a:spcBef>
            </a:pPr>
            <a:r>
              <a:rPr lang="ru-RU" sz="2800" i="1" dirty="0" smtClean="0"/>
              <a:t>подготовительных курсов, абитуриентов</a:t>
            </a:r>
          </a:p>
          <a:p>
            <a:pPr algn="r"/>
            <a:endParaRPr lang="ru-RU" sz="28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1"/>
          <p:cNvSpPr>
            <a:spLocks noChangeArrowheads="1"/>
          </p:cNvSpPr>
          <p:nvPr/>
        </p:nvSpPr>
        <p:spPr bwMode="auto">
          <a:xfrm>
            <a:off x="467544" y="750788"/>
            <a:ext cx="7848872" cy="4524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Обратите внимание!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Глаголы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дать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есть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(принимать пищу) и их производные имеют особое спряжение и называются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особоспрягаемыми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ем, дам           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едим, дадим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ешь, дашь     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едите, дадите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ест, даст       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едят, дадут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1"/>
          <p:cNvSpPr>
            <a:spLocks noChangeArrowheads="1"/>
          </p:cNvSpPr>
          <p:nvPr/>
        </p:nvSpPr>
        <p:spPr bwMode="auto">
          <a:xfrm>
            <a:off x="827584" y="122481"/>
            <a:ext cx="7776864" cy="56323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Запомнить!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Глаголы на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еть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выздороветь, заиндеветь, зачервиветь, опостылеть, опротиветь, плесневеть, 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покрасиветь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шелудиветь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i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относятся к 1 спряжению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1"/>
          <p:cNvSpPr>
            <a:spLocks noChangeArrowheads="1"/>
          </p:cNvSpPr>
          <p:nvPr/>
        </p:nvSpPr>
        <p:spPr bwMode="auto">
          <a:xfrm>
            <a:off x="467544" y="496137"/>
            <a:ext cx="7848872" cy="56323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Глагол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зиждиться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образует неопределенную форму и прошедшее время 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(зиждился)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суффиксом -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(по типу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II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спряжения), формы настоящего времени и причастие образуются по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спряжению 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(зиждется, зиждутся, зиждущийся).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1"/>
          <p:cNvSpPr>
            <a:spLocks noChangeArrowheads="1"/>
          </p:cNvSpPr>
          <p:nvPr/>
        </p:nvSpPr>
        <p:spPr bwMode="auto">
          <a:xfrm>
            <a:off x="611560" y="194489"/>
            <a:ext cx="748883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Форма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зыблется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(по 1 спряжению) восходит к вышедшему из употреблен инфинитиву 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зыбаться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форма прошедшего времени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зыбился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образована от инфинитива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зыбиться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тоже вышедшего из употребления (как и параллельная ему форма </a:t>
            </a:r>
            <a:r>
              <a:rPr kumimoji="0" lang="ru-RU" sz="36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зыблиться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124744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dirty="0" smtClean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 Е С Т</a:t>
            </a:r>
            <a:endParaRPr lang="ru-RU" sz="9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1"/>
          <p:cNvSpPr>
            <a:spLocks noChangeArrowheads="1"/>
          </p:cNvSpPr>
          <p:nvPr/>
        </p:nvSpPr>
        <p:spPr bwMode="auto">
          <a:xfrm>
            <a:off x="611560" y="496459"/>
            <a:ext cx="81369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К первому спряжению относятся все глаголы в ряду: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мыться, плескаться, зависеть;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завышать, повысить, улететь;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обижать, обгонять, страдать;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 вернуть, бежать, прощать;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5) увлечь, услышать, вынести.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1"/>
          <p:cNvSpPr>
            <a:spLocks noChangeArrowheads="1"/>
          </p:cNvSpPr>
          <p:nvPr/>
        </p:nvSpPr>
        <p:spPr bwMode="auto">
          <a:xfrm>
            <a:off x="323528" y="91994"/>
            <a:ext cx="7776864" cy="59093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К разноспрягаемым относятся глаголы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914400" marR="0" lvl="0" indent="-9144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дышать, </a:t>
            </a:r>
          </a:p>
          <a:p>
            <a:pPr marL="914400" marR="0" lvl="0" indent="-9144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5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2)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бежать,</a:t>
            </a:r>
          </a:p>
          <a:p>
            <a:pPr marL="914400" marR="0" lvl="0" indent="-9144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5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3)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хотеть, </a:t>
            </a:r>
          </a:p>
          <a:p>
            <a:pPr marL="914400" marR="0" lvl="0" indent="-9144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5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4)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брезжить, </a:t>
            </a:r>
          </a:p>
          <a:p>
            <a:pPr marL="914400" marR="0" lvl="0" indent="-9144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5) веять                                        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1"/>
          <p:cNvSpPr>
            <a:spLocks noChangeArrowheads="1"/>
          </p:cNvSpPr>
          <p:nvPr/>
        </p:nvSpPr>
        <p:spPr bwMode="auto">
          <a:xfrm>
            <a:off x="323528" y="102736"/>
            <a:ext cx="8640960" cy="62478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Укажите в каждом ряду «четвёртое лишнее» (тема – «Спряжение</a:t>
            </a: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глагола»)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заслужить, получить, застелить, распилить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взлетать, потерять, разогнать, отдыхать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поискать, излечить, бороться, идти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 зависеть, хотеть, шуметь, видеть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1"/>
          <p:cNvSpPr>
            <a:spLocks noChangeArrowheads="1"/>
          </p:cNvSpPr>
          <p:nvPr/>
        </p:nvSpPr>
        <p:spPr bwMode="auto">
          <a:xfrm>
            <a:off x="611560" y="364057"/>
            <a:ext cx="784887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/>
              <a:t>4. Укажите, в каких рядах все глагольные формы образованы верно: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хотеть - хочу, хочешь,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хотит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разгрести - разгребаю, разгребаешь, разгребает;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побеждать - побеждаю, побеждаешь, побеждает;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 покупать - покупаю, покупаешь, покупает;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5) гудеть - гужу, гудишь, гудит.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1"/>
          <p:cNvSpPr>
            <a:spLocks noChangeArrowheads="1"/>
          </p:cNvSpPr>
          <p:nvPr/>
        </p:nvSpPr>
        <p:spPr bwMode="auto">
          <a:xfrm>
            <a:off x="251520" y="292048"/>
            <a:ext cx="856895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Личные формы глаголов образованы верно в рядах: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покупать – покупаю, покупаешь, покупает;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светать -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светаю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светаешь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светает;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дудеть -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дужу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дудишь, дудит;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 разогнаться - разгонюсь, разгонишься, разгонится;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5) признавать - признаю, признаёшь, признаёт.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000792"/>
          </a:xfrm>
        </p:spPr>
        <p:txBody>
          <a:bodyPr>
            <a:noAutofit/>
          </a:bodyPr>
          <a:lstStyle/>
          <a:p>
            <a:pPr indent="355600"/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3600" b="1" i="1" dirty="0" smtClean="0">
                <a:solidFill>
                  <a:srgbClr val="00B0F0"/>
                </a:solidFill>
              </a:rPr>
              <a:t>Спряжение глагола </a:t>
            </a:r>
            <a:r>
              <a:rPr lang="ru-RU" sz="3600" dirty="0" smtClean="0">
                <a:solidFill>
                  <a:schemeClr val="bg1"/>
                </a:solidFill>
              </a:rPr>
              <a:t>– это изменение глагола по лицам и числам. 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В русском языке различаются </a:t>
            </a:r>
            <a:r>
              <a:rPr lang="ru-RU" sz="3600" b="1" i="1" dirty="0" smtClean="0">
                <a:solidFill>
                  <a:srgbClr val="00B0F0"/>
                </a:solidFill>
              </a:rPr>
              <a:t>два спряжения.</a:t>
            </a:r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Распределение глаголов по типам спряжения осуществляется в зависимости от характера их окончаний. 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332656"/>
            <a:ext cx="52383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Ответы: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 – 3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 – 2 , 3, 4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 – 1 – затмить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2 – разогнать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3 – излечить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4 – хотеть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 – 3,  4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 – 1, 4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43890" cy="5466414"/>
          </a:xfrm>
        </p:spPr>
        <p:txBody>
          <a:bodyPr/>
          <a:lstStyle/>
          <a:p>
            <a:pPr algn="r"/>
            <a:r>
              <a:rPr lang="ru-RU" dirty="0" smtClean="0"/>
              <a:t>Презентация </a:t>
            </a:r>
            <a:br>
              <a:rPr lang="ru-RU" dirty="0" smtClean="0"/>
            </a:br>
            <a:r>
              <a:rPr lang="ru-RU" dirty="0" smtClean="0"/>
              <a:t>по русскому языку. </a:t>
            </a:r>
            <a:br>
              <a:rPr lang="ru-RU" dirty="0" smtClean="0"/>
            </a:br>
            <a:r>
              <a:rPr lang="ru-RU" dirty="0" smtClean="0"/>
              <a:t>Составила </a:t>
            </a:r>
            <a:br>
              <a:rPr lang="ru-RU" dirty="0" smtClean="0"/>
            </a:br>
            <a:r>
              <a:rPr lang="ru-RU" dirty="0" smtClean="0"/>
              <a:t>преподаватель </a:t>
            </a:r>
            <a:br>
              <a:rPr lang="ru-RU" dirty="0" smtClean="0"/>
            </a:br>
            <a:r>
              <a:rPr lang="ru-RU" dirty="0" smtClean="0"/>
              <a:t>Королёва Е.А. </a:t>
            </a:r>
            <a:endParaRPr lang="ru-RU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97081"/>
            <a:ext cx="842493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Ударные личные окончания глаголов настоящего и будущего простого времени пишутся так, как произносят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ся: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летишь, летит, летят.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глаголов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ударным окончанием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тип спряжения определяется по форме 3-го лица множественного числа (ударные – [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ут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](-[ют]) – глагол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спряженияяжения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ударные – -[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] (-[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ят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]) – глагол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II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899592" y="640475"/>
            <a:ext cx="727280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у глагола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безударные личные окончания,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 тип спряжения определяется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форме инфинитива.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188641"/>
          <a:ext cx="8784976" cy="6335049"/>
        </p:xfrm>
        <a:graphic>
          <a:graphicData uri="http://schemas.openxmlformats.org/drawingml/2006/table">
            <a:tbl>
              <a:tblPr/>
              <a:tblGrid>
                <a:gridCol w="4053943"/>
                <a:gridCol w="4731033"/>
              </a:tblGrid>
              <a:tr h="7830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 1-му спряжению относятся: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 2-му спряжению относятся: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8160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глаголы 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брить, стелить, зыбиться, </a:t>
                      </a:r>
                      <a:r>
                        <a:rPr lang="ru-RU" sz="28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зиждиться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все остальные глаголы на 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8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еть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-</a:t>
                      </a:r>
                      <a:r>
                        <a:rPr lang="ru-RU" sz="28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ать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 также глаголы на 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8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оть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-</a:t>
                      </a:r>
                      <a:r>
                        <a:rPr lang="ru-RU" sz="28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уть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-ять, -</a:t>
                      </a:r>
                      <a:r>
                        <a:rPr lang="ru-RU" sz="28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ть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-</a:t>
                      </a:r>
                      <a:r>
                        <a:rPr lang="ru-RU" sz="28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ти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-</a:t>
                      </a:r>
                      <a:r>
                        <a:rPr lang="ru-RU" sz="28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чь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ru-RU" sz="28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колоть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прыгнуть, лаять, петь, нести, печь 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др.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все глаголы на 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8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ить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например: 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строить, решить, заклеить, носить</a:t>
                      </a: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др. (</a:t>
                      </a: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исключения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брить, стелить, зыбиться, зиждиться);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7 глаголов на 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8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еть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смотреть, видеть, зависеть, ненавидеть, обидеть, терпеть, вертеть;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4 глагола на 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8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ать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слышать, дышать, держать, гнать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1"/>
          <p:cNvSpPr>
            <a:spLocks noChangeArrowheads="1"/>
          </p:cNvSpPr>
          <p:nvPr/>
        </p:nvSpPr>
        <p:spPr bwMode="auto">
          <a:xfrm>
            <a:off x="467544" y="206808"/>
            <a:ext cx="7488832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Глаголы первого и второго спряжения </a:t>
            </a: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имеют следующие личные окончания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1" y="332655"/>
          <a:ext cx="8496943" cy="4715328"/>
        </p:xfrm>
        <a:graphic>
          <a:graphicData uri="http://schemas.openxmlformats.org/drawingml/2006/table">
            <a:tbl>
              <a:tblPr/>
              <a:tblGrid>
                <a:gridCol w="2189418"/>
                <a:gridCol w="1925963"/>
                <a:gridCol w="2323873"/>
                <a:gridCol w="2057689"/>
              </a:tblGrid>
              <a:tr h="81307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1-е спряжение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2-е спряжение</a:t>
                      </a: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36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Ед. число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32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Множ</a:t>
                      </a:r>
                      <a:r>
                        <a:rPr lang="ru-RU" sz="32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число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Ед. число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Множ</a:t>
                      </a:r>
                      <a:r>
                        <a:rPr lang="ru-RU" sz="32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число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46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    </a:t>
                      </a: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-у(-ю)</a:t>
                      </a: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3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мы </a:t>
                      </a: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–ем</a:t>
                      </a: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    </a:t>
                      </a: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-у(-</a:t>
                      </a:r>
                      <a:r>
                        <a:rPr lang="ru-RU" sz="3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мы </a:t>
                      </a: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–им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3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 </a:t>
                      </a: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-ешь</a:t>
                      </a: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3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 </a:t>
                      </a: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–ете</a:t>
                      </a: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 </a:t>
                      </a: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-ишь</a:t>
                      </a: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 </a:t>
                      </a: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3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ите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261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он, она, оно</a:t>
                      </a: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-ет </a:t>
                      </a: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3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они </a:t>
                      </a: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-ут (-ют)</a:t>
                      </a: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он, она, оно</a:t>
                      </a: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-ит </a:t>
                      </a:r>
                      <a:endParaRPr lang="ru-RU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они </a:t>
                      </a: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ru-RU" sz="3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ат</a:t>
                      </a: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(-</a:t>
                      </a:r>
                      <a:r>
                        <a:rPr lang="ru-RU" sz="3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ят</a:t>
                      </a: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1"/>
          <p:cNvSpPr>
            <a:spLocks noChangeArrowheads="1"/>
          </p:cNvSpPr>
          <p:nvPr/>
        </p:nvSpPr>
        <p:spPr bwMode="auto">
          <a:xfrm>
            <a:off x="611560" y="141613"/>
            <a:ext cx="7704856" cy="618630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Разноспрягаемые глаголы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Глаголы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хотеть, бежать и брезжить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относятся к </a:t>
            </a:r>
            <a:r>
              <a:rPr kumimoji="0" lang="ru-RU" sz="36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разнопрягаемым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Так, глагол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хотеть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единственном числе спрягается по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спряжению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(хочу, хочешь, хочет),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во множественном числе – по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II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спряжению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(хотим, хотите, хотят).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3" y="390163"/>
          <a:ext cx="8640959" cy="4834623"/>
        </p:xfrm>
        <a:graphic>
          <a:graphicData uri="http://schemas.openxmlformats.org/drawingml/2006/table">
            <a:tbl>
              <a:tblPr/>
              <a:tblGrid>
                <a:gridCol w="2147136"/>
                <a:gridCol w="2207973"/>
                <a:gridCol w="1818600"/>
                <a:gridCol w="2467250"/>
              </a:tblGrid>
              <a:tr h="38562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Единственное число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Множественное число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42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 хочу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 хочешь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он, она, оно хочет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изменяется по 1-му спряжению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мы хотим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 хотите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они хотят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6350"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изменяется по 2-му спряжению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33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 бегу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изменяется по 1-му спряжению 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мы бежим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 бежите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6350"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изменяется по 2-му спряжению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08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 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бежишь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он, она, оно бежит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изменяется по 2-му спряжению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они </a:t>
                      </a:r>
                      <a:r>
                        <a:rPr lang="ru-RU" sz="2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бегут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6350"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изменяется по 1-му спряжению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4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Городск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Эрке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122</TotalTime>
  <Words>847</Words>
  <Application>Microsoft Office PowerPoint</Application>
  <PresentationFormat>Экран (4:3)</PresentationFormat>
  <Paragraphs>114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Городская</vt:lpstr>
      <vt:lpstr>Метро</vt:lpstr>
      <vt:lpstr>Эркер</vt:lpstr>
      <vt:lpstr>Тема «Спряжение глагола»</vt:lpstr>
      <vt:lpstr> Спряжение глагола – это изменение глагола по лицам и числам.   В русском языке различаются два спряжения.  Распределение глаголов по типам спряжения осуществляется в зависимости от характера их окончаний.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Презентация  по русскому языку.  Составила  преподаватель  Королёва Е.А.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Деепричастие</dc:title>
  <dc:creator>alina</dc:creator>
  <cp:lastModifiedBy>Admin</cp:lastModifiedBy>
  <cp:revision>14</cp:revision>
  <dcterms:created xsi:type="dcterms:W3CDTF">2014-03-31T16:23:00Z</dcterms:created>
  <dcterms:modified xsi:type="dcterms:W3CDTF">2020-03-17T06:33:13Z</dcterms:modified>
</cp:coreProperties>
</file>